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4"/>
  </p:sldMasterIdLst>
  <p:notesMasterIdLst>
    <p:notesMasterId r:id="rId7"/>
  </p:notesMasterIdLst>
  <p:sldIdLst>
    <p:sldId id="9416" r:id="rId5"/>
    <p:sldId id="9418" r:id="rId6"/>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7423" userDrawn="1">
          <p15:clr>
            <a:srgbClr val="A4A3A4"/>
          </p15:clr>
        </p15:guide>
        <p15:guide id="3" pos="7380" userDrawn="1">
          <p15:clr>
            <a:srgbClr val="A4A3A4"/>
          </p15:clr>
        </p15:guide>
        <p15:guide id="4" orient="horz" pos="240" userDrawn="1">
          <p15:clr>
            <a:srgbClr val="A4A3A4"/>
          </p15:clr>
        </p15:guide>
        <p15:guide id="5" orient="horz" pos="40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472A"/>
    <a:srgbClr val="FFFFFF"/>
    <a:srgbClr val="F3F3F3"/>
    <a:srgbClr val="211F26"/>
    <a:srgbClr val="DAD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55" autoAdjust="0"/>
    <p:restoredTop sz="94660"/>
  </p:normalViewPr>
  <p:slideViewPr>
    <p:cSldViewPr snapToGrid="0">
      <p:cViewPr varScale="1">
        <p:scale>
          <a:sx n="86" d="100"/>
          <a:sy n="86" d="100"/>
        </p:scale>
        <p:origin x="427" y="62"/>
      </p:cViewPr>
      <p:guideLst>
        <p:guide orient="horz" pos="2160"/>
        <p:guide pos="7423"/>
        <p:guide pos="7380"/>
        <p:guide orient="horz" pos="240"/>
        <p:guide orient="horz" pos="40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37884E-197D-234A-85DA-0B7951A92B9B}" type="datetimeFigureOut">
              <a:rPr lang="nl-NL" smtClean="0"/>
              <a:t>19-12-2022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E5E04-017D-4543-B1E9-348F2690D267}" type="slidenum">
              <a:rPr lang="nl-NL" smtClean="0"/>
              <a:t>‹nr.›</a:t>
            </a:fld>
            <a:endParaRPr lang="nl-NL"/>
          </a:p>
        </p:txBody>
      </p:sp>
    </p:spTree>
    <p:extLst>
      <p:ext uri="{BB962C8B-B14F-4D97-AF65-F5344CB8AC3E}">
        <p14:creationId xmlns:p14="http://schemas.microsoft.com/office/powerpoint/2010/main" val="1882210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Ter voorbereiding op workshop 2 willen we jullie vragen een aantal gegevens te verzamelen. Zoals het aantal zorgmedewerkers wat er in jouw organisatie werkt. Hoe groot de huidige tekorten zijn etc. mocht je deze niet kunnen vinden volstaat een schatting ook. Het projectteam ontvangt deze gegevens graag omdat dit ons helpt de resultaten van het onderzoek te toetsen/ aan te scherpen. Daarnaast gaan jullie hier zelf in de volgende workshop ook mee verder.</a:t>
            </a:r>
          </a:p>
        </p:txBody>
      </p:sp>
      <p:sp>
        <p:nvSpPr>
          <p:cNvPr id="4" name="Tijdelijke aanduiding voor dianummer 3"/>
          <p:cNvSpPr>
            <a:spLocks noGrp="1"/>
          </p:cNvSpPr>
          <p:nvPr>
            <p:ph type="sldNum" sz="quarter" idx="5"/>
          </p:nvPr>
        </p:nvSpPr>
        <p:spPr/>
        <p:txBody>
          <a:bodyPr/>
          <a:lstStyle/>
          <a:p>
            <a:fld id="{A694C1CC-A9B6-4CE5-8415-607E03884600}" type="slidenum">
              <a:rPr lang="nl-NL" smtClean="0"/>
              <a:t>1</a:t>
            </a:fld>
            <a:endParaRPr lang="nl-NL"/>
          </a:p>
        </p:txBody>
      </p:sp>
    </p:spTree>
    <p:extLst>
      <p:ext uri="{BB962C8B-B14F-4D97-AF65-F5344CB8AC3E}">
        <p14:creationId xmlns:p14="http://schemas.microsoft.com/office/powerpoint/2010/main" val="1079483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Ter voorbereiding op workshop 2 willen we jullie vragen een aantal gegevens te verzamelen. Zoals het aantal zorgmedewerkers wat er in jouw organisatie werkt. Hoe groot de huidige tekorten zijn etc. mocht je deze niet kunnen vinden volstaat een schatting ook</a:t>
            </a:r>
          </a:p>
        </p:txBody>
      </p:sp>
      <p:sp>
        <p:nvSpPr>
          <p:cNvPr id="4" name="Tijdelijke aanduiding voor dianummer 3"/>
          <p:cNvSpPr>
            <a:spLocks noGrp="1"/>
          </p:cNvSpPr>
          <p:nvPr>
            <p:ph type="sldNum" sz="quarter" idx="5"/>
          </p:nvPr>
        </p:nvSpPr>
        <p:spPr/>
        <p:txBody>
          <a:bodyPr/>
          <a:lstStyle/>
          <a:p>
            <a:fld id="{A694C1CC-A9B6-4CE5-8415-607E03884600}" type="slidenum">
              <a:rPr lang="nl-NL" smtClean="0"/>
              <a:t>2</a:t>
            </a:fld>
            <a:endParaRPr lang="nl-NL"/>
          </a:p>
        </p:txBody>
      </p:sp>
    </p:spTree>
    <p:extLst>
      <p:ext uri="{BB962C8B-B14F-4D97-AF65-F5344CB8AC3E}">
        <p14:creationId xmlns:p14="http://schemas.microsoft.com/office/powerpoint/2010/main" val="669226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eeg #1">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502C9A5-716F-45E6-800B-D4D02CE26F90}" type="slidenum">
              <a:rPr kumimoji="0" lang="nl-NL" sz="1200" b="0" i="0" u="none" strike="noStrike" kern="1200" cap="none" spc="0" normalizeH="0" baseline="0" noProof="0" smtClean="0">
                <a:ln>
                  <a:noFill/>
                </a:ln>
                <a:solidFill>
                  <a:prstClr val="white"/>
                </a:solidFill>
                <a:effectLst/>
                <a:uLnTx/>
                <a:uFillTx/>
                <a:latin typeface="Myriad Pro" panose="020B0503030403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nl-NL" sz="1200" b="0" i="0" u="none" strike="noStrike" kern="1200" cap="none" spc="0" normalizeH="0" baseline="0" noProof="0">
              <a:ln>
                <a:noFill/>
              </a:ln>
              <a:solidFill>
                <a:prstClr val="white"/>
              </a:solidFill>
              <a:effectLst/>
              <a:uLnTx/>
              <a:uFillTx/>
              <a:latin typeface="Myriad Pro" panose="020B0503030403020204" pitchFamily="34" charset="0"/>
              <a:ea typeface="+mn-ea"/>
              <a:cs typeface="+mn-cs"/>
            </a:endParaRPr>
          </a:p>
        </p:txBody>
      </p:sp>
      <p:sp>
        <p:nvSpPr>
          <p:cNvPr id="80" name="Titel 5">
            <a:extLst>
              <a:ext uri="{FF2B5EF4-FFF2-40B4-BE49-F238E27FC236}">
                <a16:creationId xmlns:a16="http://schemas.microsoft.com/office/drawing/2014/main" id="{F730C527-132B-4D54-A49E-A30FA67A30AF}"/>
              </a:ext>
            </a:extLst>
          </p:cNvPr>
          <p:cNvSpPr>
            <a:spLocks noGrp="1"/>
          </p:cNvSpPr>
          <p:nvPr>
            <p:ph type="title" hasCustomPrompt="1"/>
          </p:nvPr>
        </p:nvSpPr>
        <p:spPr>
          <a:xfrm>
            <a:off x="524487" y="514083"/>
            <a:ext cx="11127582" cy="738859"/>
          </a:xfrm>
        </p:spPr>
        <p:txBody>
          <a:bodyPr/>
          <a:lstStyle>
            <a:lvl1pPr>
              <a:defRPr/>
            </a:lvl1pPr>
          </a:lstStyle>
          <a:p>
            <a:r>
              <a:rPr lang="nl-NL"/>
              <a:t>Plaats hier je titel</a:t>
            </a:r>
            <a:br>
              <a:rPr lang="nl-NL"/>
            </a:br>
            <a:r>
              <a:rPr lang="nl-NL"/>
              <a:t>max 2 regels</a:t>
            </a:r>
          </a:p>
        </p:txBody>
      </p:sp>
    </p:spTree>
    <p:extLst>
      <p:ext uri="{BB962C8B-B14F-4D97-AF65-F5344CB8AC3E}">
        <p14:creationId xmlns:p14="http://schemas.microsoft.com/office/powerpoint/2010/main" val="3021023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14" name="Rechthoek 213">
            <a:extLst>
              <a:ext uri="{FF2B5EF4-FFF2-40B4-BE49-F238E27FC236}">
                <a16:creationId xmlns:a16="http://schemas.microsoft.com/office/drawing/2014/main" id="{3EDB7FE1-5C9B-4730-941F-86E78E497C71}"/>
              </a:ext>
            </a:extLst>
          </p:cNvPr>
          <p:cNvSpPr/>
          <p:nvPr userDrawn="1"/>
        </p:nvSpPr>
        <p:spPr>
          <a:xfrm>
            <a:off x="0" y="6339138"/>
            <a:ext cx="12192000" cy="518862"/>
          </a:xfrm>
          <a:prstGeom prst="rect">
            <a:avLst/>
          </a:prstGeom>
          <a:solidFill>
            <a:srgbClr val="F4F4F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1" name="Freeform 73">
            <a:extLst>
              <a:ext uri="{FF2B5EF4-FFF2-40B4-BE49-F238E27FC236}">
                <a16:creationId xmlns:a16="http://schemas.microsoft.com/office/drawing/2014/main" id="{1EFE6EC3-4560-4DA6-9E52-32174D752527}"/>
              </a:ext>
            </a:extLst>
          </p:cNvPr>
          <p:cNvSpPr>
            <a:spLocks/>
          </p:cNvSpPr>
          <p:nvPr userDrawn="1"/>
        </p:nvSpPr>
        <p:spPr bwMode="auto">
          <a:xfrm>
            <a:off x="11065098" y="6121417"/>
            <a:ext cx="722391" cy="440484"/>
          </a:xfrm>
          <a:custGeom>
            <a:avLst/>
            <a:gdLst>
              <a:gd name="T0" fmla="*/ 126 w 241"/>
              <a:gd name="T1" fmla="*/ 0 h 147"/>
              <a:gd name="T2" fmla="*/ 98 w 241"/>
              <a:gd name="T3" fmla="*/ 5 h 147"/>
              <a:gd name="T4" fmla="*/ 15 w 241"/>
              <a:gd name="T5" fmla="*/ 88 h 147"/>
              <a:gd name="T6" fmla="*/ 165 w 241"/>
              <a:gd name="T7" fmla="*/ 146 h 147"/>
              <a:gd name="T8" fmla="*/ 173 w 241"/>
              <a:gd name="T9" fmla="*/ 147 h 147"/>
              <a:gd name="T10" fmla="*/ 204 w 241"/>
              <a:gd name="T11" fmla="*/ 59 h 147"/>
              <a:gd name="T12" fmla="*/ 126 w 241"/>
              <a:gd name="T13" fmla="*/ 0 h 147"/>
            </a:gdLst>
            <a:ahLst/>
            <a:cxnLst>
              <a:cxn ang="0">
                <a:pos x="T0" y="T1"/>
              </a:cxn>
              <a:cxn ang="0">
                <a:pos x="T2" y="T3"/>
              </a:cxn>
              <a:cxn ang="0">
                <a:pos x="T4" y="T5"/>
              </a:cxn>
              <a:cxn ang="0">
                <a:pos x="T6" y="T7"/>
              </a:cxn>
              <a:cxn ang="0">
                <a:pos x="T8" y="T9"/>
              </a:cxn>
              <a:cxn ang="0">
                <a:pos x="T10" y="T11"/>
              </a:cxn>
              <a:cxn ang="0">
                <a:pos x="T12" y="T13"/>
              </a:cxn>
            </a:cxnLst>
            <a:rect l="0" t="0" r="r" b="b"/>
            <a:pathLst>
              <a:path w="241" h="147">
                <a:moveTo>
                  <a:pt x="126" y="0"/>
                </a:moveTo>
                <a:cubicBezTo>
                  <a:pt x="115" y="0"/>
                  <a:pt x="106" y="3"/>
                  <a:pt x="98" y="5"/>
                </a:cubicBezTo>
                <a:cubicBezTo>
                  <a:pt x="74" y="12"/>
                  <a:pt x="30" y="46"/>
                  <a:pt x="15" y="88"/>
                </a:cubicBezTo>
                <a:cubicBezTo>
                  <a:pt x="0" y="129"/>
                  <a:pt x="151" y="143"/>
                  <a:pt x="165" y="146"/>
                </a:cubicBezTo>
                <a:cubicBezTo>
                  <a:pt x="168" y="147"/>
                  <a:pt x="170" y="147"/>
                  <a:pt x="173" y="147"/>
                </a:cubicBezTo>
                <a:cubicBezTo>
                  <a:pt x="201" y="147"/>
                  <a:pt x="241" y="122"/>
                  <a:pt x="204" y="59"/>
                </a:cubicBezTo>
                <a:cubicBezTo>
                  <a:pt x="177" y="11"/>
                  <a:pt x="148" y="0"/>
                  <a:pt x="126"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nl-NL"/>
          </a:p>
        </p:txBody>
      </p:sp>
      <p:sp>
        <p:nvSpPr>
          <p:cNvPr id="2" name="Tijdelijke aanduiding voor titel 1"/>
          <p:cNvSpPr>
            <a:spLocks noGrp="1"/>
          </p:cNvSpPr>
          <p:nvPr>
            <p:ph type="title"/>
          </p:nvPr>
        </p:nvSpPr>
        <p:spPr>
          <a:xfrm>
            <a:off x="524487" y="514083"/>
            <a:ext cx="11110002" cy="738859"/>
          </a:xfrm>
          <a:prstGeom prst="rect">
            <a:avLst/>
          </a:prstGeom>
        </p:spPr>
        <p:txBody>
          <a:bodyPr vert="horz" lIns="0" tIns="0" rIns="0" bIns="0" rtlCol="0" anchor="ctr">
            <a:noAutofit/>
          </a:bodyPr>
          <a:lstStyle/>
          <a:p>
            <a:r>
              <a:rPr lang="nl-NL" dirty="0"/>
              <a:t>Plaats hier je titel</a:t>
            </a:r>
            <a:br>
              <a:rPr lang="nl-NL" dirty="0"/>
            </a:br>
            <a:r>
              <a:rPr lang="nl-NL" dirty="0"/>
              <a:t>max 2 regels</a:t>
            </a:r>
          </a:p>
        </p:txBody>
      </p:sp>
      <p:sp>
        <p:nvSpPr>
          <p:cNvPr id="3" name="Tijdelijke aanduiding voor tekst 2"/>
          <p:cNvSpPr>
            <a:spLocks noGrp="1"/>
          </p:cNvSpPr>
          <p:nvPr>
            <p:ph type="body" idx="1"/>
          </p:nvPr>
        </p:nvSpPr>
        <p:spPr>
          <a:xfrm>
            <a:off x="537387" y="1575951"/>
            <a:ext cx="11097101" cy="4046271"/>
          </a:xfrm>
          <a:prstGeom prst="rect">
            <a:avLst/>
          </a:prstGeom>
        </p:spPr>
        <p:txBody>
          <a:bodyPr vert="horz" lIns="0" tIns="0" rIns="0" bIns="0" rtlCol="0">
            <a:noAutofit/>
          </a:bodyPr>
          <a:lstStyle/>
          <a:p>
            <a:pPr lvl="0"/>
            <a:r>
              <a:rPr lang="nl-NL" dirty="0"/>
              <a:t>Klik hier om een </a:t>
            </a:r>
            <a:r>
              <a:rPr lang="nl-NL" dirty="0" err="1"/>
              <a:t>bullet</a:t>
            </a:r>
            <a:r>
              <a:rPr lang="nl-NL" dirty="0"/>
              <a:t> te plaatsen.</a:t>
            </a:r>
          </a:p>
          <a:p>
            <a:pPr lvl="1"/>
            <a:r>
              <a:rPr lang="nl-NL" dirty="0"/>
              <a:t>Sub-</a:t>
            </a:r>
            <a:r>
              <a:rPr lang="nl-NL" dirty="0" err="1"/>
              <a:t>bullets</a:t>
            </a:r>
            <a:endParaRPr lang="nl-NL" dirty="0"/>
          </a:p>
          <a:p>
            <a:pPr lvl="2"/>
            <a:r>
              <a:rPr lang="nl-NL" dirty="0"/>
              <a:t>Leestekst</a:t>
            </a:r>
          </a:p>
          <a:p>
            <a:pPr lvl="3"/>
            <a:r>
              <a:rPr lang="nl-NL" dirty="0"/>
              <a:t>Subtitel</a:t>
            </a:r>
          </a:p>
          <a:p>
            <a:pPr lvl="4"/>
            <a:r>
              <a:rPr lang="nl-NL" dirty="0"/>
              <a:t>Numerieke bullets</a:t>
            </a:r>
          </a:p>
          <a:p>
            <a:pPr lvl="5"/>
            <a:r>
              <a:rPr lang="nl-NL" dirty="0"/>
              <a:t># Abc</a:t>
            </a:r>
          </a:p>
          <a:p>
            <a:pPr lvl="6"/>
            <a:r>
              <a:rPr lang="nl-NL" dirty="0" err="1"/>
              <a:t>Bullet</a:t>
            </a:r>
            <a:r>
              <a:rPr lang="nl-NL" dirty="0"/>
              <a:t> extra</a:t>
            </a:r>
          </a:p>
          <a:p>
            <a:pPr lvl="7"/>
            <a:r>
              <a:rPr lang="nl-NL" dirty="0"/>
              <a:t>Cursief</a:t>
            </a:r>
          </a:p>
          <a:p>
            <a:pPr lvl="8"/>
            <a:r>
              <a:rPr lang="nl-NL" dirty="0"/>
              <a:t>Alt. Subtitel</a:t>
            </a:r>
          </a:p>
        </p:txBody>
      </p:sp>
      <p:sp>
        <p:nvSpPr>
          <p:cNvPr id="6" name="Tijdelijke aanduiding voor dianummer 5"/>
          <p:cNvSpPr>
            <a:spLocks noGrp="1"/>
          </p:cNvSpPr>
          <p:nvPr>
            <p:ph type="sldNum" sz="quarter" idx="4"/>
          </p:nvPr>
        </p:nvSpPr>
        <p:spPr>
          <a:xfrm>
            <a:off x="11225118" y="6147547"/>
            <a:ext cx="439477" cy="378361"/>
          </a:xfrm>
          <a:prstGeom prst="rect">
            <a:avLst/>
          </a:prstGeom>
          <a:noFill/>
        </p:spPr>
        <p:txBody>
          <a:bodyPr vert="horz" lIns="0" tIns="0" rIns="0" bIns="0" rtlCol="0" anchor="ctr">
            <a:noAutofit/>
          </a:bodyPr>
          <a:lstStyle>
            <a:lvl1pPr algn="ctr">
              <a:defRPr sz="1200" b="0">
                <a:solidFill>
                  <a:schemeClr val="bg1"/>
                </a:solidFill>
                <a:latin typeface="Myriad Pro" panose="020B0503030403020204" pitchFamily="34" charset="0"/>
              </a:defRPr>
            </a:lvl1pPr>
          </a:lstStyle>
          <a:p>
            <a:fld id="{B502C9A5-716F-45E6-800B-D4D02CE26F90}" type="slidenum">
              <a:rPr lang="nl-NL" smtClean="0"/>
              <a:pPr/>
              <a:t>‹nr.›</a:t>
            </a:fld>
            <a:endParaRPr lang="nl-NL" dirty="0"/>
          </a:p>
        </p:txBody>
      </p:sp>
      <p:sp>
        <p:nvSpPr>
          <p:cNvPr id="13" name="Tekstvak 12"/>
          <p:cNvSpPr txBox="1"/>
          <p:nvPr userDrawn="1"/>
        </p:nvSpPr>
        <p:spPr>
          <a:xfrm>
            <a:off x="7514" y="-954790"/>
            <a:ext cx="12192000" cy="338554"/>
          </a:xfrm>
          <a:prstGeom prst="rect">
            <a:avLst/>
          </a:prstGeom>
          <a:noFill/>
        </p:spPr>
        <p:txBody>
          <a:bodyPr wrap="square" rtlCol="0">
            <a:spAutoFit/>
          </a:bodyPr>
          <a:lstStyle/>
          <a:p>
            <a:pPr algn="ctr"/>
            <a:r>
              <a:rPr lang="nl-NL" sz="1600" b="0" dirty="0">
                <a:solidFill>
                  <a:schemeClr val="accent1"/>
                </a:solidFill>
                <a:latin typeface="Calibri" panose="020F0502020204030204" pitchFamily="34" charset="0"/>
                <a:cs typeface="Calibri" panose="020F0502020204030204" pitchFamily="34" charset="0"/>
              </a:rPr>
              <a:t>PowerPoint template</a:t>
            </a:r>
          </a:p>
        </p:txBody>
      </p:sp>
      <p:grpSp>
        <p:nvGrpSpPr>
          <p:cNvPr id="90" name="Group 72">
            <a:extLst>
              <a:ext uri="{FF2B5EF4-FFF2-40B4-BE49-F238E27FC236}">
                <a16:creationId xmlns:a16="http://schemas.microsoft.com/office/drawing/2014/main" id="{CE8F61B0-3398-4D97-A92F-1CCE3E1DB22B}"/>
              </a:ext>
            </a:extLst>
          </p:cNvPr>
          <p:cNvGrpSpPr>
            <a:grpSpLocks noChangeAspect="1"/>
          </p:cNvGrpSpPr>
          <p:nvPr userDrawn="1"/>
        </p:nvGrpSpPr>
        <p:grpSpPr bwMode="auto">
          <a:xfrm>
            <a:off x="10478163" y="-536466"/>
            <a:ext cx="1713838" cy="425020"/>
            <a:chOff x="3024" y="1396"/>
            <a:chExt cx="2242" cy="556"/>
          </a:xfrm>
        </p:grpSpPr>
        <p:sp>
          <p:nvSpPr>
            <p:cNvPr id="92" name="Freeform 73">
              <a:extLst>
                <a:ext uri="{FF2B5EF4-FFF2-40B4-BE49-F238E27FC236}">
                  <a16:creationId xmlns:a16="http://schemas.microsoft.com/office/drawing/2014/main" id="{E6F79D6C-83A8-4E46-B315-E393BE0BA647}"/>
                </a:ext>
              </a:extLst>
            </p:cNvPr>
            <p:cNvSpPr>
              <a:spLocks/>
            </p:cNvSpPr>
            <p:nvPr userDrawn="1"/>
          </p:nvSpPr>
          <p:spPr bwMode="auto">
            <a:xfrm>
              <a:off x="3024" y="1499"/>
              <a:ext cx="574" cy="350"/>
            </a:xfrm>
            <a:custGeom>
              <a:avLst/>
              <a:gdLst>
                <a:gd name="T0" fmla="*/ 126 w 241"/>
                <a:gd name="T1" fmla="*/ 0 h 147"/>
                <a:gd name="T2" fmla="*/ 98 w 241"/>
                <a:gd name="T3" fmla="*/ 5 h 147"/>
                <a:gd name="T4" fmla="*/ 15 w 241"/>
                <a:gd name="T5" fmla="*/ 88 h 147"/>
                <a:gd name="T6" fmla="*/ 165 w 241"/>
                <a:gd name="T7" fmla="*/ 146 h 147"/>
                <a:gd name="T8" fmla="*/ 173 w 241"/>
                <a:gd name="T9" fmla="*/ 147 h 147"/>
                <a:gd name="T10" fmla="*/ 204 w 241"/>
                <a:gd name="T11" fmla="*/ 59 h 147"/>
                <a:gd name="T12" fmla="*/ 126 w 241"/>
                <a:gd name="T13" fmla="*/ 0 h 147"/>
              </a:gdLst>
              <a:ahLst/>
              <a:cxnLst>
                <a:cxn ang="0">
                  <a:pos x="T0" y="T1"/>
                </a:cxn>
                <a:cxn ang="0">
                  <a:pos x="T2" y="T3"/>
                </a:cxn>
                <a:cxn ang="0">
                  <a:pos x="T4" y="T5"/>
                </a:cxn>
                <a:cxn ang="0">
                  <a:pos x="T6" y="T7"/>
                </a:cxn>
                <a:cxn ang="0">
                  <a:pos x="T8" y="T9"/>
                </a:cxn>
                <a:cxn ang="0">
                  <a:pos x="T10" y="T11"/>
                </a:cxn>
                <a:cxn ang="0">
                  <a:pos x="T12" y="T13"/>
                </a:cxn>
              </a:cxnLst>
              <a:rect l="0" t="0" r="r" b="b"/>
              <a:pathLst>
                <a:path w="241" h="147">
                  <a:moveTo>
                    <a:pt x="126" y="0"/>
                  </a:moveTo>
                  <a:cubicBezTo>
                    <a:pt x="115" y="0"/>
                    <a:pt x="106" y="3"/>
                    <a:pt x="98" y="5"/>
                  </a:cubicBezTo>
                  <a:cubicBezTo>
                    <a:pt x="74" y="12"/>
                    <a:pt x="30" y="46"/>
                    <a:pt x="15" y="88"/>
                  </a:cubicBezTo>
                  <a:cubicBezTo>
                    <a:pt x="0" y="129"/>
                    <a:pt x="151" y="143"/>
                    <a:pt x="165" y="146"/>
                  </a:cubicBezTo>
                  <a:cubicBezTo>
                    <a:pt x="168" y="147"/>
                    <a:pt x="170" y="147"/>
                    <a:pt x="173" y="147"/>
                  </a:cubicBezTo>
                  <a:cubicBezTo>
                    <a:pt x="201" y="147"/>
                    <a:pt x="241" y="122"/>
                    <a:pt x="204" y="59"/>
                  </a:cubicBezTo>
                  <a:cubicBezTo>
                    <a:pt x="177" y="11"/>
                    <a:pt x="148" y="0"/>
                    <a:pt x="126" y="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93" name="Freeform 74">
              <a:extLst>
                <a:ext uri="{FF2B5EF4-FFF2-40B4-BE49-F238E27FC236}">
                  <a16:creationId xmlns:a16="http://schemas.microsoft.com/office/drawing/2014/main" id="{707A7E18-4A6E-479B-BEA8-DD1EF218810F}"/>
                </a:ext>
              </a:extLst>
            </p:cNvPr>
            <p:cNvSpPr>
              <a:spLocks/>
            </p:cNvSpPr>
            <p:nvPr userDrawn="1"/>
          </p:nvSpPr>
          <p:spPr bwMode="auto">
            <a:xfrm>
              <a:off x="3702" y="1396"/>
              <a:ext cx="393" cy="556"/>
            </a:xfrm>
            <a:custGeom>
              <a:avLst/>
              <a:gdLst>
                <a:gd name="T0" fmla="*/ 4 w 165"/>
                <a:gd name="T1" fmla="*/ 78 h 233"/>
                <a:gd name="T2" fmla="*/ 0 w 165"/>
                <a:gd name="T3" fmla="*/ 105 h 233"/>
                <a:gd name="T4" fmla="*/ 57 w 165"/>
                <a:gd name="T5" fmla="*/ 208 h 233"/>
                <a:gd name="T6" fmla="*/ 155 w 165"/>
                <a:gd name="T7" fmla="*/ 80 h 233"/>
                <a:gd name="T8" fmla="*/ 157 w 165"/>
                <a:gd name="T9" fmla="*/ 73 h 233"/>
                <a:gd name="T10" fmla="*/ 82 w 165"/>
                <a:gd name="T11" fmla="*/ 18 h 233"/>
                <a:gd name="T12" fmla="*/ 4 w 165"/>
                <a:gd name="T13" fmla="*/ 78 h 233"/>
              </a:gdLst>
              <a:ahLst/>
              <a:cxnLst>
                <a:cxn ang="0">
                  <a:pos x="T0" y="T1"/>
                </a:cxn>
                <a:cxn ang="0">
                  <a:pos x="T2" y="T3"/>
                </a:cxn>
                <a:cxn ang="0">
                  <a:pos x="T4" y="T5"/>
                </a:cxn>
                <a:cxn ang="0">
                  <a:pos x="T6" y="T7"/>
                </a:cxn>
                <a:cxn ang="0">
                  <a:pos x="T8" y="T9"/>
                </a:cxn>
                <a:cxn ang="0">
                  <a:pos x="T10" y="T11"/>
                </a:cxn>
                <a:cxn ang="0">
                  <a:pos x="T12" y="T13"/>
                </a:cxn>
              </a:cxnLst>
              <a:rect l="0" t="0" r="r" b="b"/>
              <a:pathLst>
                <a:path w="165" h="233">
                  <a:moveTo>
                    <a:pt x="4" y="78"/>
                  </a:moveTo>
                  <a:cubicBezTo>
                    <a:pt x="1" y="88"/>
                    <a:pt x="0" y="97"/>
                    <a:pt x="0" y="105"/>
                  </a:cubicBezTo>
                  <a:cubicBezTo>
                    <a:pt x="0" y="130"/>
                    <a:pt x="21" y="182"/>
                    <a:pt x="57" y="208"/>
                  </a:cubicBezTo>
                  <a:cubicBezTo>
                    <a:pt x="93" y="233"/>
                    <a:pt x="148" y="93"/>
                    <a:pt x="155" y="80"/>
                  </a:cubicBezTo>
                  <a:cubicBezTo>
                    <a:pt x="156" y="78"/>
                    <a:pt x="157" y="75"/>
                    <a:pt x="157" y="73"/>
                  </a:cubicBezTo>
                  <a:cubicBezTo>
                    <a:pt x="165" y="46"/>
                    <a:pt x="152" y="0"/>
                    <a:pt x="82" y="18"/>
                  </a:cubicBezTo>
                  <a:cubicBezTo>
                    <a:pt x="28" y="32"/>
                    <a:pt x="10" y="56"/>
                    <a:pt x="4" y="78"/>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94" name="Freeform 75">
              <a:extLst>
                <a:ext uri="{FF2B5EF4-FFF2-40B4-BE49-F238E27FC236}">
                  <a16:creationId xmlns:a16="http://schemas.microsoft.com/office/drawing/2014/main" id="{F50D6AD4-5E1E-4E53-B2C1-77BD13B809D2}"/>
                </a:ext>
              </a:extLst>
            </p:cNvPr>
            <p:cNvSpPr>
              <a:spLocks/>
            </p:cNvSpPr>
            <p:nvPr userDrawn="1"/>
          </p:nvSpPr>
          <p:spPr bwMode="auto">
            <a:xfrm>
              <a:off x="4176" y="1469"/>
              <a:ext cx="500" cy="472"/>
            </a:xfrm>
            <a:custGeom>
              <a:avLst/>
              <a:gdLst>
                <a:gd name="T0" fmla="*/ 179 w 210"/>
                <a:gd name="T1" fmla="*/ 30 h 198"/>
                <a:gd name="T2" fmla="*/ 156 w 210"/>
                <a:gd name="T3" fmla="*/ 15 h 198"/>
                <a:gd name="T4" fmla="*/ 39 w 210"/>
                <a:gd name="T5" fmla="*/ 21 h 198"/>
                <a:gd name="T6" fmla="*/ 111 w 210"/>
                <a:gd name="T7" fmla="*/ 165 h 198"/>
                <a:gd name="T8" fmla="*/ 117 w 210"/>
                <a:gd name="T9" fmla="*/ 171 h 198"/>
                <a:gd name="T10" fmla="*/ 199 w 210"/>
                <a:gd name="T11" fmla="*/ 126 h 198"/>
                <a:gd name="T12" fmla="*/ 179 w 210"/>
                <a:gd name="T13" fmla="*/ 30 h 198"/>
              </a:gdLst>
              <a:ahLst/>
              <a:cxnLst>
                <a:cxn ang="0">
                  <a:pos x="T0" y="T1"/>
                </a:cxn>
                <a:cxn ang="0">
                  <a:pos x="T2" y="T3"/>
                </a:cxn>
                <a:cxn ang="0">
                  <a:pos x="T4" y="T5"/>
                </a:cxn>
                <a:cxn ang="0">
                  <a:pos x="T6" y="T7"/>
                </a:cxn>
                <a:cxn ang="0">
                  <a:pos x="T8" y="T9"/>
                </a:cxn>
                <a:cxn ang="0">
                  <a:pos x="T10" y="T11"/>
                </a:cxn>
                <a:cxn ang="0">
                  <a:pos x="T12" y="T13"/>
                </a:cxn>
              </a:cxnLst>
              <a:rect l="0" t="0" r="r" b="b"/>
              <a:pathLst>
                <a:path w="210" h="198">
                  <a:moveTo>
                    <a:pt x="179" y="30"/>
                  </a:moveTo>
                  <a:cubicBezTo>
                    <a:pt x="172" y="23"/>
                    <a:pt x="163" y="19"/>
                    <a:pt x="156" y="15"/>
                  </a:cubicBezTo>
                  <a:cubicBezTo>
                    <a:pt x="133" y="4"/>
                    <a:pt x="78" y="0"/>
                    <a:pt x="39" y="21"/>
                  </a:cubicBezTo>
                  <a:cubicBezTo>
                    <a:pt x="0" y="42"/>
                    <a:pt x="102" y="153"/>
                    <a:pt x="111" y="165"/>
                  </a:cubicBezTo>
                  <a:cubicBezTo>
                    <a:pt x="113" y="167"/>
                    <a:pt x="115" y="169"/>
                    <a:pt x="117" y="171"/>
                  </a:cubicBezTo>
                  <a:cubicBezTo>
                    <a:pt x="137" y="189"/>
                    <a:pt x="184" y="198"/>
                    <a:pt x="199" y="126"/>
                  </a:cubicBezTo>
                  <a:cubicBezTo>
                    <a:pt x="210" y="73"/>
                    <a:pt x="196" y="45"/>
                    <a:pt x="179" y="30"/>
                  </a:cubicBez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95" name="Freeform 76">
              <a:extLst>
                <a:ext uri="{FF2B5EF4-FFF2-40B4-BE49-F238E27FC236}">
                  <a16:creationId xmlns:a16="http://schemas.microsoft.com/office/drawing/2014/main" id="{DF73D60C-64BA-4CF0-BF8C-E492541CEE6E}"/>
                </a:ext>
              </a:extLst>
            </p:cNvPr>
            <p:cNvSpPr>
              <a:spLocks/>
            </p:cNvSpPr>
            <p:nvPr userDrawn="1"/>
          </p:nvSpPr>
          <p:spPr bwMode="auto">
            <a:xfrm>
              <a:off x="4764" y="1396"/>
              <a:ext cx="502" cy="486"/>
            </a:xfrm>
            <a:custGeom>
              <a:avLst/>
              <a:gdLst>
                <a:gd name="T0" fmla="*/ 167 w 211"/>
                <a:gd name="T1" fmla="*/ 179 h 204"/>
                <a:gd name="T2" fmla="*/ 185 w 211"/>
                <a:gd name="T3" fmla="*/ 158 h 204"/>
                <a:gd name="T4" fmla="*/ 195 w 211"/>
                <a:gd name="T5" fmla="*/ 41 h 204"/>
                <a:gd name="T6" fmla="*/ 43 w 211"/>
                <a:gd name="T7" fmla="*/ 93 h 204"/>
                <a:gd name="T8" fmla="*/ 37 w 211"/>
                <a:gd name="T9" fmla="*/ 98 h 204"/>
                <a:gd name="T10" fmla="*/ 69 w 211"/>
                <a:gd name="T11" fmla="*/ 185 h 204"/>
                <a:gd name="T12" fmla="*/ 167 w 211"/>
                <a:gd name="T13" fmla="*/ 179 h 204"/>
              </a:gdLst>
              <a:ahLst/>
              <a:cxnLst>
                <a:cxn ang="0">
                  <a:pos x="T0" y="T1"/>
                </a:cxn>
                <a:cxn ang="0">
                  <a:pos x="T2" y="T3"/>
                </a:cxn>
                <a:cxn ang="0">
                  <a:pos x="T4" y="T5"/>
                </a:cxn>
                <a:cxn ang="0">
                  <a:pos x="T6" y="T7"/>
                </a:cxn>
                <a:cxn ang="0">
                  <a:pos x="T8" y="T9"/>
                </a:cxn>
                <a:cxn ang="0">
                  <a:pos x="T10" y="T11"/>
                </a:cxn>
                <a:cxn ang="0">
                  <a:pos x="T12" y="T13"/>
                </a:cxn>
              </a:cxnLst>
              <a:rect l="0" t="0" r="r" b="b"/>
              <a:pathLst>
                <a:path w="211" h="204">
                  <a:moveTo>
                    <a:pt x="167" y="179"/>
                  </a:moveTo>
                  <a:cubicBezTo>
                    <a:pt x="175" y="173"/>
                    <a:pt x="181" y="165"/>
                    <a:pt x="185" y="158"/>
                  </a:cubicBezTo>
                  <a:cubicBezTo>
                    <a:pt x="199" y="137"/>
                    <a:pt x="211" y="83"/>
                    <a:pt x="195" y="41"/>
                  </a:cubicBezTo>
                  <a:cubicBezTo>
                    <a:pt x="180" y="0"/>
                    <a:pt x="56" y="86"/>
                    <a:pt x="43" y="93"/>
                  </a:cubicBezTo>
                  <a:cubicBezTo>
                    <a:pt x="41" y="94"/>
                    <a:pt x="39" y="96"/>
                    <a:pt x="37" y="98"/>
                  </a:cubicBezTo>
                  <a:cubicBezTo>
                    <a:pt x="15" y="115"/>
                    <a:pt x="0" y="160"/>
                    <a:pt x="69" y="185"/>
                  </a:cubicBezTo>
                  <a:cubicBezTo>
                    <a:pt x="121" y="204"/>
                    <a:pt x="149" y="194"/>
                    <a:pt x="167" y="179"/>
                  </a:cubicBezTo>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98" name="Rechthoek 97">
            <a:extLst>
              <a:ext uri="{FF2B5EF4-FFF2-40B4-BE49-F238E27FC236}">
                <a16:creationId xmlns:a16="http://schemas.microsoft.com/office/drawing/2014/main" id="{8D1144AA-8EBD-49F0-A557-A0F62D444DDC}"/>
              </a:ext>
            </a:extLst>
          </p:cNvPr>
          <p:cNvSpPr/>
          <p:nvPr userDrawn="1"/>
        </p:nvSpPr>
        <p:spPr>
          <a:xfrm>
            <a:off x="0" y="0"/>
            <a:ext cx="12192000" cy="1752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10" name="Group 4">
            <a:extLst>
              <a:ext uri="{FF2B5EF4-FFF2-40B4-BE49-F238E27FC236}">
                <a16:creationId xmlns:a16="http://schemas.microsoft.com/office/drawing/2014/main" id="{8FAB47FD-742B-4044-8ECA-0DF612841380}"/>
              </a:ext>
            </a:extLst>
          </p:cNvPr>
          <p:cNvGrpSpPr>
            <a:grpSpLocks noChangeAspect="1"/>
          </p:cNvGrpSpPr>
          <p:nvPr userDrawn="1"/>
        </p:nvGrpSpPr>
        <p:grpSpPr bwMode="auto">
          <a:xfrm>
            <a:off x="270033" y="5783885"/>
            <a:ext cx="1340522" cy="918469"/>
            <a:chOff x="2482" y="1248"/>
            <a:chExt cx="2668" cy="1828"/>
          </a:xfrm>
        </p:grpSpPr>
        <p:sp>
          <p:nvSpPr>
            <p:cNvPr id="12" name="Freeform 5">
              <a:extLst>
                <a:ext uri="{FF2B5EF4-FFF2-40B4-BE49-F238E27FC236}">
                  <a16:creationId xmlns:a16="http://schemas.microsoft.com/office/drawing/2014/main" id="{E0F50C4E-2DAA-40AC-AF38-8C4DDA7AAC11}"/>
                </a:ext>
              </a:extLst>
            </p:cNvPr>
            <p:cNvSpPr>
              <a:spLocks noEditPoints="1"/>
            </p:cNvSpPr>
            <p:nvPr userDrawn="1"/>
          </p:nvSpPr>
          <p:spPr bwMode="auto">
            <a:xfrm>
              <a:off x="3071" y="2386"/>
              <a:ext cx="1205" cy="690"/>
            </a:xfrm>
            <a:custGeom>
              <a:avLst/>
              <a:gdLst>
                <a:gd name="T0" fmla="*/ 350 w 507"/>
                <a:gd name="T1" fmla="*/ 76 h 290"/>
                <a:gd name="T2" fmla="*/ 184 w 507"/>
                <a:gd name="T3" fmla="*/ 152 h 290"/>
                <a:gd name="T4" fmla="*/ 149 w 507"/>
                <a:gd name="T5" fmla="*/ 149 h 290"/>
                <a:gd name="T6" fmla="*/ 42 w 507"/>
                <a:gd name="T7" fmla="*/ 100 h 290"/>
                <a:gd name="T8" fmla="*/ 0 w 507"/>
                <a:gd name="T9" fmla="*/ 92 h 290"/>
                <a:gd name="T10" fmla="*/ 121 w 507"/>
                <a:gd name="T11" fmla="*/ 255 h 290"/>
                <a:gd name="T12" fmla="*/ 292 w 507"/>
                <a:gd name="T13" fmla="*/ 290 h 290"/>
                <a:gd name="T14" fmla="*/ 458 w 507"/>
                <a:gd name="T15" fmla="*/ 256 h 290"/>
                <a:gd name="T16" fmla="*/ 441 w 507"/>
                <a:gd name="T17" fmla="*/ 79 h 290"/>
                <a:gd name="T18" fmla="*/ 400 w 507"/>
                <a:gd name="T19" fmla="*/ 119 h 290"/>
                <a:gd name="T20" fmla="*/ 363 w 507"/>
                <a:gd name="T21" fmla="*/ 94 h 290"/>
                <a:gd name="T22" fmla="*/ 350 w 507"/>
                <a:gd name="T23" fmla="*/ 76 h 290"/>
                <a:gd name="T24" fmla="*/ 393 w 507"/>
                <a:gd name="T25" fmla="*/ 0 h 290"/>
                <a:gd name="T26" fmla="*/ 385 w 507"/>
                <a:gd name="T27" fmla="*/ 21 h 290"/>
                <a:gd name="T28" fmla="*/ 388 w 507"/>
                <a:gd name="T29" fmla="*/ 21 h 290"/>
                <a:gd name="T30" fmla="*/ 398 w 507"/>
                <a:gd name="T31" fmla="*/ 22 h 290"/>
                <a:gd name="T32" fmla="*/ 401 w 507"/>
                <a:gd name="T33" fmla="*/ 22 h 290"/>
                <a:gd name="T34" fmla="*/ 408 w 507"/>
                <a:gd name="T35" fmla="*/ 22 h 290"/>
                <a:gd name="T36" fmla="*/ 393 w 507"/>
                <a:gd name="T37" fmla="*/ 0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7" h="290">
                  <a:moveTo>
                    <a:pt x="350" y="76"/>
                  </a:moveTo>
                  <a:cubicBezTo>
                    <a:pt x="308" y="123"/>
                    <a:pt x="248" y="152"/>
                    <a:pt x="184" y="152"/>
                  </a:cubicBezTo>
                  <a:cubicBezTo>
                    <a:pt x="172" y="152"/>
                    <a:pt x="161" y="151"/>
                    <a:pt x="149" y="149"/>
                  </a:cubicBezTo>
                  <a:cubicBezTo>
                    <a:pt x="108" y="142"/>
                    <a:pt x="71" y="125"/>
                    <a:pt x="42" y="100"/>
                  </a:cubicBezTo>
                  <a:cubicBezTo>
                    <a:pt x="28" y="98"/>
                    <a:pt x="14" y="95"/>
                    <a:pt x="0" y="92"/>
                  </a:cubicBezTo>
                  <a:cubicBezTo>
                    <a:pt x="14" y="190"/>
                    <a:pt x="76" y="231"/>
                    <a:pt x="121" y="255"/>
                  </a:cubicBezTo>
                  <a:cubicBezTo>
                    <a:pt x="156" y="275"/>
                    <a:pt x="221" y="290"/>
                    <a:pt x="292" y="290"/>
                  </a:cubicBezTo>
                  <a:cubicBezTo>
                    <a:pt x="348" y="290"/>
                    <a:pt x="407" y="280"/>
                    <a:pt x="458" y="256"/>
                  </a:cubicBezTo>
                  <a:cubicBezTo>
                    <a:pt x="507" y="232"/>
                    <a:pt x="485" y="158"/>
                    <a:pt x="441" y="79"/>
                  </a:cubicBezTo>
                  <a:cubicBezTo>
                    <a:pt x="440" y="101"/>
                    <a:pt x="422" y="119"/>
                    <a:pt x="400" y="119"/>
                  </a:cubicBezTo>
                  <a:cubicBezTo>
                    <a:pt x="383" y="119"/>
                    <a:pt x="369" y="109"/>
                    <a:pt x="363" y="94"/>
                  </a:cubicBezTo>
                  <a:cubicBezTo>
                    <a:pt x="357" y="90"/>
                    <a:pt x="352" y="83"/>
                    <a:pt x="350" y="76"/>
                  </a:cubicBezTo>
                  <a:moveTo>
                    <a:pt x="393" y="0"/>
                  </a:moveTo>
                  <a:cubicBezTo>
                    <a:pt x="391" y="7"/>
                    <a:pt x="388" y="14"/>
                    <a:pt x="385" y="21"/>
                  </a:cubicBezTo>
                  <a:cubicBezTo>
                    <a:pt x="386" y="21"/>
                    <a:pt x="387" y="21"/>
                    <a:pt x="388" y="21"/>
                  </a:cubicBezTo>
                  <a:cubicBezTo>
                    <a:pt x="391" y="21"/>
                    <a:pt x="395" y="21"/>
                    <a:pt x="398" y="22"/>
                  </a:cubicBezTo>
                  <a:cubicBezTo>
                    <a:pt x="399" y="22"/>
                    <a:pt x="400" y="22"/>
                    <a:pt x="401" y="22"/>
                  </a:cubicBezTo>
                  <a:cubicBezTo>
                    <a:pt x="404" y="22"/>
                    <a:pt x="406" y="22"/>
                    <a:pt x="408" y="22"/>
                  </a:cubicBezTo>
                  <a:cubicBezTo>
                    <a:pt x="403" y="15"/>
                    <a:pt x="398" y="7"/>
                    <a:pt x="393" y="0"/>
                  </a:cubicBezTo>
                </a:path>
              </a:pathLst>
            </a:custGeom>
            <a:solidFill>
              <a:srgbClr val="DC0C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4" name="Freeform 6">
              <a:extLst>
                <a:ext uri="{FF2B5EF4-FFF2-40B4-BE49-F238E27FC236}">
                  <a16:creationId xmlns:a16="http://schemas.microsoft.com/office/drawing/2014/main" id="{A6217067-3E47-4ADB-8F38-9F896967D35B}"/>
                </a:ext>
              </a:extLst>
            </p:cNvPr>
            <p:cNvSpPr>
              <a:spLocks/>
            </p:cNvSpPr>
            <p:nvPr userDrawn="1"/>
          </p:nvSpPr>
          <p:spPr bwMode="auto">
            <a:xfrm>
              <a:off x="2482" y="1691"/>
              <a:ext cx="758" cy="914"/>
            </a:xfrm>
            <a:custGeom>
              <a:avLst/>
              <a:gdLst>
                <a:gd name="T0" fmla="*/ 319 w 319"/>
                <a:gd name="T1" fmla="*/ 0 h 384"/>
                <a:gd name="T2" fmla="*/ 263 w 319"/>
                <a:gd name="T3" fmla="*/ 11 h 384"/>
                <a:gd name="T4" fmla="*/ 24 w 319"/>
                <a:gd name="T5" fmla="*/ 249 h 384"/>
                <a:gd name="T6" fmla="*/ 248 w 319"/>
                <a:gd name="T7" fmla="*/ 384 h 384"/>
                <a:gd name="T8" fmla="*/ 245 w 319"/>
                <a:gd name="T9" fmla="*/ 341 h 384"/>
                <a:gd name="T10" fmla="*/ 213 w 319"/>
                <a:gd name="T11" fmla="*/ 188 h 384"/>
                <a:gd name="T12" fmla="*/ 313 w 319"/>
                <a:gd name="T13" fmla="*/ 35 h 384"/>
                <a:gd name="T14" fmla="*/ 319 w 319"/>
                <a:gd name="T15" fmla="*/ 0 h 3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 h="384">
                  <a:moveTo>
                    <a:pt x="319" y="0"/>
                  </a:moveTo>
                  <a:cubicBezTo>
                    <a:pt x="298" y="2"/>
                    <a:pt x="279" y="7"/>
                    <a:pt x="263" y="11"/>
                  </a:cubicBezTo>
                  <a:cubicBezTo>
                    <a:pt x="193" y="31"/>
                    <a:pt x="66" y="129"/>
                    <a:pt x="24" y="249"/>
                  </a:cubicBezTo>
                  <a:cubicBezTo>
                    <a:pt x="0" y="316"/>
                    <a:pt x="126" y="359"/>
                    <a:pt x="248" y="384"/>
                  </a:cubicBezTo>
                  <a:cubicBezTo>
                    <a:pt x="246" y="371"/>
                    <a:pt x="245" y="357"/>
                    <a:pt x="245" y="341"/>
                  </a:cubicBezTo>
                  <a:cubicBezTo>
                    <a:pt x="217" y="297"/>
                    <a:pt x="204" y="243"/>
                    <a:pt x="213" y="188"/>
                  </a:cubicBezTo>
                  <a:cubicBezTo>
                    <a:pt x="223" y="122"/>
                    <a:pt x="261" y="68"/>
                    <a:pt x="313" y="35"/>
                  </a:cubicBezTo>
                  <a:cubicBezTo>
                    <a:pt x="315" y="23"/>
                    <a:pt x="317" y="11"/>
                    <a:pt x="319" y="0"/>
                  </a:cubicBezTo>
                </a:path>
              </a:pathLst>
            </a:custGeom>
            <a:solidFill>
              <a:srgbClr val="66C7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Freeform 7">
              <a:extLst>
                <a:ext uri="{FF2B5EF4-FFF2-40B4-BE49-F238E27FC236}">
                  <a16:creationId xmlns:a16="http://schemas.microsoft.com/office/drawing/2014/main" id="{90B0D167-3510-4570-BC0A-2FAD9EFF56B4}"/>
                </a:ext>
              </a:extLst>
            </p:cNvPr>
            <p:cNvSpPr>
              <a:spLocks/>
            </p:cNvSpPr>
            <p:nvPr userDrawn="1"/>
          </p:nvSpPr>
          <p:spPr bwMode="auto">
            <a:xfrm>
              <a:off x="3064" y="2503"/>
              <a:ext cx="107" cy="121"/>
            </a:xfrm>
            <a:custGeom>
              <a:avLst/>
              <a:gdLst>
                <a:gd name="T0" fmla="*/ 0 w 45"/>
                <a:gd name="T1" fmla="*/ 0 h 51"/>
                <a:gd name="T2" fmla="*/ 3 w 45"/>
                <a:gd name="T3" fmla="*/ 43 h 51"/>
                <a:gd name="T4" fmla="*/ 45 w 45"/>
                <a:gd name="T5" fmla="*/ 51 h 51"/>
                <a:gd name="T6" fmla="*/ 0 w 45"/>
                <a:gd name="T7" fmla="*/ 0 h 51"/>
              </a:gdLst>
              <a:ahLst/>
              <a:cxnLst>
                <a:cxn ang="0">
                  <a:pos x="T0" y="T1"/>
                </a:cxn>
                <a:cxn ang="0">
                  <a:pos x="T2" y="T3"/>
                </a:cxn>
                <a:cxn ang="0">
                  <a:pos x="T4" y="T5"/>
                </a:cxn>
                <a:cxn ang="0">
                  <a:pos x="T6" y="T7"/>
                </a:cxn>
              </a:cxnLst>
              <a:rect l="0" t="0" r="r" b="b"/>
              <a:pathLst>
                <a:path w="45" h="51">
                  <a:moveTo>
                    <a:pt x="0" y="0"/>
                  </a:moveTo>
                  <a:cubicBezTo>
                    <a:pt x="0" y="16"/>
                    <a:pt x="1" y="30"/>
                    <a:pt x="3" y="43"/>
                  </a:cubicBezTo>
                  <a:cubicBezTo>
                    <a:pt x="17" y="46"/>
                    <a:pt x="31" y="49"/>
                    <a:pt x="45" y="51"/>
                  </a:cubicBezTo>
                  <a:cubicBezTo>
                    <a:pt x="27" y="37"/>
                    <a:pt x="12" y="19"/>
                    <a:pt x="0" y="0"/>
                  </a:cubicBezTo>
                </a:path>
              </a:pathLst>
            </a:custGeom>
            <a:solidFill>
              <a:srgbClr val="812B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6" name="Freeform 8">
              <a:extLst>
                <a:ext uri="{FF2B5EF4-FFF2-40B4-BE49-F238E27FC236}">
                  <a16:creationId xmlns:a16="http://schemas.microsoft.com/office/drawing/2014/main" id="{4C19433D-DE90-48A1-B3B1-5CE1A93D7CA0}"/>
                </a:ext>
              </a:extLst>
            </p:cNvPr>
            <p:cNvSpPr>
              <a:spLocks/>
            </p:cNvSpPr>
            <p:nvPr userDrawn="1"/>
          </p:nvSpPr>
          <p:spPr bwMode="auto">
            <a:xfrm>
              <a:off x="3240" y="1248"/>
              <a:ext cx="970" cy="1079"/>
            </a:xfrm>
            <a:custGeom>
              <a:avLst/>
              <a:gdLst>
                <a:gd name="T0" fmla="*/ 98 w 408"/>
                <a:gd name="T1" fmla="*/ 0 h 453"/>
                <a:gd name="T2" fmla="*/ 0 w 408"/>
                <a:gd name="T3" fmla="*/ 186 h 453"/>
                <a:gd name="T4" fmla="*/ 22 w 408"/>
                <a:gd name="T5" fmla="*/ 184 h 453"/>
                <a:gd name="T6" fmla="*/ 72 w 408"/>
                <a:gd name="T7" fmla="*/ 191 h 453"/>
                <a:gd name="T8" fmla="*/ 112 w 408"/>
                <a:gd name="T9" fmla="*/ 187 h 453"/>
                <a:gd name="T10" fmla="*/ 147 w 408"/>
                <a:gd name="T11" fmla="*/ 190 h 453"/>
                <a:gd name="T12" fmla="*/ 331 w 408"/>
                <a:gd name="T13" fmla="*/ 443 h 453"/>
                <a:gd name="T14" fmla="*/ 329 w 408"/>
                <a:gd name="T15" fmla="*/ 453 h 453"/>
                <a:gd name="T16" fmla="*/ 365 w 408"/>
                <a:gd name="T17" fmla="*/ 224 h 453"/>
                <a:gd name="T18" fmla="*/ 111 w 408"/>
                <a:gd name="T19" fmla="*/ 2 h 453"/>
                <a:gd name="T20" fmla="*/ 98 w 408"/>
                <a:gd name="T21" fmla="*/ 0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8" h="453">
                  <a:moveTo>
                    <a:pt x="98" y="0"/>
                  </a:moveTo>
                  <a:cubicBezTo>
                    <a:pt x="47" y="0"/>
                    <a:pt x="17" y="88"/>
                    <a:pt x="0" y="186"/>
                  </a:cubicBezTo>
                  <a:cubicBezTo>
                    <a:pt x="7" y="185"/>
                    <a:pt x="15" y="184"/>
                    <a:pt x="22" y="184"/>
                  </a:cubicBezTo>
                  <a:cubicBezTo>
                    <a:pt x="38" y="184"/>
                    <a:pt x="55" y="186"/>
                    <a:pt x="72" y="191"/>
                  </a:cubicBezTo>
                  <a:cubicBezTo>
                    <a:pt x="85" y="188"/>
                    <a:pt x="99" y="187"/>
                    <a:pt x="112" y="187"/>
                  </a:cubicBezTo>
                  <a:cubicBezTo>
                    <a:pt x="124" y="187"/>
                    <a:pt x="135" y="188"/>
                    <a:pt x="147" y="190"/>
                  </a:cubicBezTo>
                  <a:cubicBezTo>
                    <a:pt x="268" y="209"/>
                    <a:pt x="350" y="322"/>
                    <a:pt x="331" y="443"/>
                  </a:cubicBezTo>
                  <a:cubicBezTo>
                    <a:pt x="330" y="446"/>
                    <a:pt x="330" y="450"/>
                    <a:pt x="329" y="453"/>
                  </a:cubicBezTo>
                  <a:cubicBezTo>
                    <a:pt x="408" y="359"/>
                    <a:pt x="384" y="277"/>
                    <a:pt x="365" y="224"/>
                  </a:cubicBezTo>
                  <a:cubicBezTo>
                    <a:pt x="340" y="156"/>
                    <a:pt x="234" y="35"/>
                    <a:pt x="111" y="2"/>
                  </a:cubicBezTo>
                  <a:cubicBezTo>
                    <a:pt x="107" y="1"/>
                    <a:pt x="102" y="0"/>
                    <a:pt x="98" y="0"/>
                  </a:cubicBezTo>
                </a:path>
              </a:pathLst>
            </a:custGeom>
            <a:solidFill>
              <a:srgbClr val="C7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9">
              <a:extLst>
                <a:ext uri="{FF2B5EF4-FFF2-40B4-BE49-F238E27FC236}">
                  <a16:creationId xmlns:a16="http://schemas.microsoft.com/office/drawing/2014/main" id="{12960BDB-6EBE-4B67-B0AC-3326DB736CAC}"/>
                </a:ext>
              </a:extLst>
            </p:cNvPr>
            <p:cNvSpPr>
              <a:spLocks/>
            </p:cNvSpPr>
            <p:nvPr userDrawn="1"/>
          </p:nvSpPr>
          <p:spPr bwMode="auto">
            <a:xfrm>
              <a:off x="3226" y="1686"/>
              <a:ext cx="185" cy="88"/>
            </a:xfrm>
            <a:custGeom>
              <a:avLst/>
              <a:gdLst>
                <a:gd name="T0" fmla="*/ 28 w 78"/>
                <a:gd name="T1" fmla="*/ 0 h 37"/>
                <a:gd name="T2" fmla="*/ 6 w 78"/>
                <a:gd name="T3" fmla="*/ 2 h 37"/>
                <a:gd name="T4" fmla="*/ 0 w 78"/>
                <a:gd name="T5" fmla="*/ 37 h 37"/>
                <a:gd name="T6" fmla="*/ 78 w 78"/>
                <a:gd name="T7" fmla="*/ 7 h 37"/>
                <a:gd name="T8" fmla="*/ 28 w 78"/>
                <a:gd name="T9" fmla="*/ 0 h 37"/>
              </a:gdLst>
              <a:ahLst/>
              <a:cxnLst>
                <a:cxn ang="0">
                  <a:pos x="T0" y="T1"/>
                </a:cxn>
                <a:cxn ang="0">
                  <a:pos x="T2" y="T3"/>
                </a:cxn>
                <a:cxn ang="0">
                  <a:pos x="T4" y="T5"/>
                </a:cxn>
                <a:cxn ang="0">
                  <a:pos x="T6" y="T7"/>
                </a:cxn>
                <a:cxn ang="0">
                  <a:pos x="T8" y="T9"/>
                </a:cxn>
              </a:cxnLst>
              <a:rect l="0" t="0" r="r" b="b"/>
              <a:pathLst>
                <a:path w="78" h="37">
                  <a:moveTo>
                    <a:pt x="28" y="0"/>
                  </a:moveTo>
                  <a:cubicBezTo>
                    <a:pt x="21" y="0"/>
                    <a:pt x="13" y="1"/>
                    <a:pt x="6" y="2"/>
                  </a:cubicBezTo>
                  <a:cubicBezTo>
                    <a:pt x="4" y="13"/>
                    <a:pt x="2" y="25"/>
                    <a:pt x="0" y="37"/>
                  </a:cubicBezTo>
                  <a:cubicBezTo>
                    <a:pt x="24" y="23"/>
                    <a:pt x="50" y="12"/>
                    <a:pt x="78" y="7"/>
                  </a:cubicBezTo>
                  <a:cubicBezTo>
                    <a:pt x="61" y="2"/>
                    <a:pt x="44" y="0"/>
                    <a:pt x="28" y="0"/>
                  </a:cubicBezTo>
                </a:path>
              </a:pathLst>
            </a:custGeom>
            <a:solidFill>
              <a:srgbClr val="50AD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8" name="Freeform 10">
              <a:extLst>
                <a:ext uri="{FF2B5EF4-FFF2-40B4-BE49-F238E27FC236}">
                  <a16:creationId xmlns:a16="http://schemas.microsoft.com/office/drawing/2014/main" id="{D22E899F-413C-4C3E-BE1C-4F3E526526D8}"/>
                </a:ext>
              </a:extLst>
            </p:cNvPr>
            <p:cNvSpPr>
              <a:spLocks/>
            </p:cNvSpPr>
            <p:nvPr userDrawn="1"/>
          </p:nvSpPr>
          <p:spPr bwMode="auto">
            <a:xfrm>
              <a:off x="2943" y="1655"/>
              <a:ext cx="1129" cy="1131"/>
            </a:xfrm>
            <a:custGeom>
              <a:avLst/>
              <a:gdLst>
                <a:gd name="T0" fmla="*/ 19 w 475"/>
                <a:gd name="T1" fmla="*/ 203 h 475"/>
                <a:gd name="T2" fmla="*/ 272 w 475"/>
                <a:gd name="T3" fmla="*/ 19 h 475"/>
                <a:gd name="T4" fmla="*/ 456 w 475"/>
                <a:gd name="T5" fmla="*/ 272 h 475"/>
                <a:gd name="T6" fmla="*/ 203 w 475"/>
                <a:gd name="T7" fmla="*/ 456 h 475"/>
                <a:gd name="T8" fmla="*/ 19 w 475"/>
                <a:gd name="T9" fmla="*/ 203 h 475"/>
              </a:gdLst>
              <a:ahLst/>
              <a:cxnLst>
                <a:cxn ang="0">
                  <a:pos x="T0" y="T1"/>
                </a:cxn>
                <a:cxn ang="0">
                  <a:pos x="T2" y="T3"/>
                </a:cxn>
                <a:cxn ang="0">
                  <a:pos x="T4" y="T5"/>
                </a:cxn>
                <a:cxn ang="0">
                  <a:pos x="T6" y="T7"/>
                </a:cxn>
                <a:cxn ang="0">
                  <a:pos x="T8" y="T9"/>
                </a:cxn>
              </a:cxnLst>
              <a:rect l="0" t="0" r="r" b="b"/>
              <a:pathLst>
                <a:path w="475" h="475">
                  <a:moveTo>
                    <a:pt x="19" y="203"/>
                  </a:moveTo>
                  <a:cubicBezTo>
                    <a:pt x="38" y="82"/>
                    <a:pt x="151" y="0"/>
                    <a:pt x="272" y="19"/>
                  </a:cubicBezTo>
                  <a:cubicBezTo>
                    <a:pt x="393" y="38"/>
                    <a:pt x="475" y="151"/>
                    <a:pt x="456" y="272"/>
                  </a:cubicBezTo>
                  <a:cubicBezTo>
                    <a:pt x="437" y="392"/>
                    <a:pt x="324" y="475"/>
                    <a:pt x="203" y="456"/>
                  </a:cubicBezTo>
                  <a:cubicBezTo>
                    <a:pt x="82" y="437"/>
                    <a:pt x="0" y="324"/>
                    <a:pt x="19" y="203"/>
                  </a:cubicBezTo>
                </a:path>
              </a:pathLst>
            </a:custGeom>
            <a:solidFill>
              <a:srgbClr val="211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11">
              <a:extLst>
                <a:ext uri="{FF2B5EF4-FFF2-40B4-BE49-F238E27FC236}">
                  <a16:creationId xmlns:a16="http://schemas.microsoft.com/office/drawing/2014/main" id="{9E6EE718-0261-4C04-B8F0-579CE6093C20}"/>
                </a:ext>
              </a:extLst>
            </p:cNvPr>
            <p:cNvSpPr>
              <a:spLocks/>
            </p:cNvSpPr>
            <p:nvPr userDrawn="1"/>
          </p:nvSpPr>
          <p:spPr bwMode="auto">
            <a:xfrm>
              <a:off x="4041" y="2439"/>
              <a:ext cx="83" cy="123"/>
            </a:xfrm>
            <a:custGeom>
              <a:avLst/>
              <a:gdLst>
                <a:gd name="T0" fmla="*/ 0 w 35"/>
                <a:gd name="T1" fmla="*/ 0 h 52"/>
                <a:gd name="T2" fmla="*/ 4 w 35"/>
                <a:gd name="T3" fmla="*/ 6 h 52"/>
                <a:gd name="T4" fmla="*/ 18 w 35"/>
                <a:gd name="T5" fmla="*/ 23 h 52"/>
                <a:gd name="T6" fmla="*/ 33 w 35"/>
                <a:gd name="T7" fmla="*/ 52 h 52"/>
                <a:gd name="T8" fmla="*/ 35 w 35"/>
                <a:gd name="T9" fmla="*/ 41 h 52"/>
                <a:gd name="T10" fmla="*/ 0 w 35"/>
                <a:gd name="T11" fmla="*/ 0 h 52"/>
              </a:gdLst>
              <a:ahLst/>
              <a:cxnLst>
                <a:cxn ang="0">
                  <a:pos x="T0" y="T1"/>
                </a:cxn>
                <a:cxn ang="0">
                  <a:pos x="T2" y="T3"/>
                </a:cxn>
                <a:cxn ang="0">
                  <a:pos x="T4" y="T5"/>
                </a:cxn>
                <a:cxn ang="0">
                  <a:pos x="T6" y="T7"/>
                </a:cxn>
                <a:cxn ang="0">
                  <a:pos x="T8" y="T9"/>
                </a:cxn>
                <a:cxn ang="0">
                  <a:pos x="T10" y="T11"/>
                </a:cxn>
              </a:cxnLst>
              <a:rect l="0" t="0" r="r" b="b"/>
              <a:pathLst>
                <a:path w="35" h="52">
                  <a:moveTo>
                    <a:pt x="0" y="0"/>
                  </a:moveTo>
                  <a:cubicBezTo>
                    <a:pt x="1" y="2"/>
                    <a:pt x="2" y="4"/>
                    <a:pt x="4" y="6"/>
                  </a:cubicBezTo>
                  <a:cubicBezTo>
                    <a:pt x="10" y="10"/>
                    <a:pt x="15" y="16"/>
                    <a:pt x="18" y="23"/>
                  </a:cubicBezTo>
                  <a:cubicBezTo>
                    <a:pt x="26" y="30"/>
                    <a:pt x="32" y="40"/>
                    <a:pt x="33" y="52"/>
                  </a:cubicBezTo>
                  <a:cubicBezTo>
                    <a:pt x="34" y="48"/>
                    <a:pt x="35" y="45"/>
                    <a:pt x="35" y="41"/>
                  </a:cubicBezTo>
                  <a:cubicBezTo>
                    <a:pt x="35" y="20"/>
                    <a:pt x="20" y="3"/>
                    <a:pt x="0" y="0"/>
                  </a:cubicBezTo>
                </a:path>
              </a:pathLst>
            </a:custGeom>
            <a:solidFill>
              <a:srgbClr val="E034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0" name="Freeform 12">
              <a:extLst>
                <a:ext uri="{FF2B5EF4-FFF2-40B4-BE49-F238E27FC236}">
                  <a16:creationId xmlns:a16="http://schemas.microsoft.com/office/drawing/2014/main" id="{DFCD47D7-83B6-405F-A557-8E820BE84985}"/>
                </a:ext>
              </a:extLst>
            </p:cNvPr>
            <p:cNvSpPr>
              <a:spLocks/>
            </p:cNvSpPr>
            <p:nvPr userDrawn="1"/>
          </p:nvSpPr>
          <p:spPr bwMode="auto">
            <a:xfrm>
              <a:off x="4017" y="2439"/>
              <a:ext cx="33" cy="14"/>
            </a:xfrm>
            <a:custGeom>
              <a:avLst/>
              <a:gdLst>
                <a:gd name="T0" fmla="*/ 3 w 14"/>
                <a:gd name="T1" fmla="*/ 0 h 6"/>
                <a:gd name="T2" fmla="*/ 0 w 14"/>
                <a:gd name="T3" fmla="*/ 0 h 6"/>
                <a:gd name="T4" fmla="*/ 14 w 14"/>
                <a:gd name="T5" fmla="*/ 6 h 6"/>
                <a:gd name="T6" fmla="*/ 10 w 14"/>
                <a:gd name="T7" fmla="*/ 0 h 6"/>
                <a:gd name="T8" fmla="*/ 3 w 14"/>
                <a:gd name="T9" fmla="*/ 0 h 6"/>
              </a:gdLst>
              <a:ahLst/>
              <a:cxnLst>
                <a:cxn ang="0">
                  <a:pos x="T0" y="T1"/>
                </a:cxn>
                <a:cxn ang="0">
                  <a:pos x="T2" y="T3"/>
                </a:cxn>
                <a:cxn ang="0">
                  <a:pos x="T4" y="T5"/>
                </a:cxn>
                <a:cxn ang="0">
                  <a:pos x="T6" y="T7"/>
                </a:cxn>
                <a:cxn ang="0">
                  <a:pos x="T8" y="T9"/>
                </a:cxn>
              </a:cxnLst>
              <a:rect l="0" t="0" r="r" b="b"/>
              <a:pathLst>
                <a:path w="14" h="6">
                  <a:moveTo>
                    <a:pt x="3" y="0"/>
                  </a:moveTo>
                  <a:cubicBezTo>
                    <a:pt x="2" y="0"/>
                    <a:pt x="1" y="0"/>
                    <a:pt x="0" y="0"/>
                  </a:cubicBezTo>
                  <a:cubicBezTo>
                    <a:pt x="5" y="1"/>
                    <a:pt x="9" y="3"/>
                    <a:pt x="14" y="6"/>
                  </a:cubicBezTo>
                  <a:cubicBezTo>
                    <a:pt x="12" y="4"/>
                    <a:pt x="11" y="2"/>
                    <a:pt x="10" y="0"/>
                  </a:cubicBezTo>
                  <a:cubicBezTo>
                    <a:pt x="8" y="0"/>
                    <a:pt x="6" y="0"/>
                    <a:pt x="3" y="0"/>
                  </a:cubicBezTo>
                </a:path>
              </a:pathLst>
            </a:custGeom>
            <a:solidFill>
              <a:srgbClr val="DC0C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1" name="Freeform 13">
              <a:extLst>
                <a:ext uri="{FF2B5EF4-FFF2-40B4-BE49-F238E27FC236}">
                  <a16:creationId xmlns:a16="http://schemas.microsoft.com/office/drawing/2014/main" id="{73897CA7-968A-4004-81E2-06E9E32F270C}"/>
                </a:ext>
              </a:extLst>
            </p:cNvPr>
            <p:cNvSpPr>
              <a:spLocks noEditPoints="1"/>
            </p:cNvSpPr>
            <p:nvPr userDrawn="1"/>
          </p:nvSpPr>
          <p:spPr bwMode="auto">
            <a:xfrm>
              <a:off x="3903" y="2436"/>
              <a:ext cx="114" cy="174"/>
            </a:xfrm>
            <a:custGeom>
              <a:avLst/>
              <a:gdLst>
                <a:gd name="T0" fmla="*/ 0 w 48"/>
                <a:gd name="T1" fmla="*/ 55 h 73"/>
                <a:gd name="T2" fmla="*/ 9 w 48"/>
                <a:gd name="T3" fmla="*/ 56 h 73"/>
                <a:gd name="T4" fmla="*/ 10 w 48"/>
                <a:gd name="T5" fmla="*/ 45 h 73"/>
                <a:gd name="T6" fmla="*/ 10 w 48"/>
                <a:gd name="T7" fmla="*/ 45 h 73"/>
                <a:gd name="T8" fmla="*/ 10 w 48"/>
                <a:gd name="T9" fmla="*/ 45 h 73"/>
                <a:gd name="T10" fmla="*/ 10 w 48"/>
                <a:gd name="T11" fmla="*/ 45 h 73"/>
                <a:gd name="T12" fmla="*/ 10 w 48"/>
                <a:gd name="T13" fmla="*/ 45 h 73"/>
                <a:gd name="T14" fmla="*/ 10 w 48"/>
                <a:gd name="T15" fmla="*/ 45 h 73"/>
                <a:gd name="T16" fmla="*/ 10 w 48"/>
                <a:gd name="T17" fmla="*/ 45 h 73"/>
                <a:gd name="T18" fmla="*/ 10 w 48"/>
                <a:gd name="T19" fmla="*/ 45 h 73"/>
                <a:gd name="T20" fmla="*/ 10 w 48"/>
                <a:gd name="T21" fmla="*/ 45 h 73"/>
                <a:gd name="T22" fmla="*/ 10 w 48"/>
                <a:gd name="T23" fmla="*/ 44 h 73"/>
                <a:gd name="T24" fmla="*/ 10 w 48"/>
                <a:gd name="T25" fmla="*/ 44 h 73"/>
                <a:gd name="T26" fmla="*/ 10 w 48"/>
                <a:gd name="T27" fmla="*/ 44 h 73"/>
                <a:gd name="T28" fmla="*/ 10 w 48"/>
                <a:gd name="T29" fmla="*/ 44 h 73"/>
                <a:gd name="T30" fmla="*/ 10 w 48"/>
                <a:gd name="T31" fmla="*/ 44 h 73"/>
                <a:gd name="T32" fmla="*/ 10 w 48"/>
                <a:gd name="T33" fmla="*/ 44 h 73"/>
                <a:gd name="T34" fmla="*/ 10 w 48"/>
                <a:gd name="T35" fmla="*/ 44 h 73"/>
                <a:gd name="T36" fmla="*/ 10 w 48"/>
                <a:gd name="T37" fmla="*/ 44 h 73"/>
                <a:gd name="T38" fmla="*/ 10 w 48"/>
                <a:gd name="T39" fmla="*/ 44 h 73"/>
                <a:gd name="T40" fmla="*/ 10 w 48"/>
                <a:gd name="T41" fmla="*/ 44 h 73"/>
                <a:gd name="T42" fmla="*/ 10 w 48"/>
                <a:gd name="T43" fmla="*/ 44 h 73"/>
                <a:gd name="T44" fmla="*/ 10 w 48"/>
                <a:gd name="T45" fmla="*/ 44 h 73"/>
                <a:gd name="T46" fmla="*/ 10 w 48"/>
                <a:gd name="T47" fmla="*/ 44 h 73"/>
                <a:gd name="T48" fmla="*/ 10 w 48"/>
                <a:gd name="T49" fmla="*/ 43 h 73"/>
                <a:gd name="T50" fmla="*/ 10 w 48"/>
                <a:gd name="T51" fmla="*/ 43 h 73"/>
                <a:gd name="T52" fmla="*/ 10 w 48"/>
                <a:gd name="T53" fmla="*/ 43 h 73"/>
                <a:gd name="T54" fmla="*/ 10 w 48"/>
                <a:gd name="T55" fmla="*/ 43 h 73"/>
                <a:gd name="T56" fmla="*/ 10 w 48"/>
                <a:gd name="T57" fmla="*/ 43 h 73"/>
                <a:gd name="T58" fmla="*/ 10 w 48"/>
                <a:gd name="T59" fmla="*/ 43 h 73"/>
                <a:gd name="T60" fmla="*/ 10 w 48"/>
                <a:gd name="T61" fmla="*/ 43 h 73"/>
                <a:gd name="T62" fmla="*/ 10 w 48"/>
                <a:gd name="T63" fmla="*/ 43 h 73"/>
                <a:gd name="T64" fmla="*/ 10 w 48"/>
                <a:gd name="T65" fmla="*/ 43 h 73"/>
                <a:gd name="T66" fmla="*/ 10 w 48"/>
                <a:gd name="T67" fmla="*/ 43 h 73"/>
                <a:gd name="T68" fmla="*/ 10 w 48"/>
                <a:gd name="T69" fmla="*/ 43 h 73"/>
                <a:gd name="T70" fmla="*/ 10 w 48"/>
                <a:gd name="T71" fmla="*/ 43 h 73"/>
                <a:gd name="T72" fmla="*/ 10 w 48"/>
                <a:gd name="T73" fmla="*/ 43 h 73"/>
                <a:gd name="T74" fmla="*/ 10 w 48"/>
                <a:gd name="T75" fmla="*/ 43 h 73"/>
                <a:gd name="T76" fmla="*/ 10 w 48"/>
                <a:gd name="T77" fmla="*/ 42 h 73"/>
                <a:gd name="T78" fmla="*/ 10 w 48"/>
                <a:gd name="T79" fmla="*/ 42 h 73"/>
                <a:gd name="T80" fmla="*/ 10 w 48"/>
                <a:gd name="T81" fmla="*/ 42 h 73"/>
                <a:gd name="T82" fmla="*/ 10 w 48"/>
                <a:gd name="T83" fmla="*/ 42 h 73"/>
                <a:gd name="T84" fmla="*/ 35 w 48"/>
                <a:gd name="T85" fmla="*/ 0 h 73"/>
                <a:gd name="T86" fmla="*/ 48 w 48"/>
                <a:gd name="T87" fmla="*/ 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8" h="73">
                  <a:moveTo>
                    <a:pt x="10" y="42"/>
                  </a:moveTo>
                  <a:cubicBezTo>
                    <a:pt x="7" y="47"/>
                    <a:pt x="3" y="51"/>
                    <a:pt x="0" y="55"/>
                  </a:cubicBezTo>
                  <a:cubicBezTo>
                    <a:pt x="2" y="62"/>
                    <a:pt x="7" y="69"/>
                    <a:pt x="13" y="73"/>
                  </a:cubicBezTo>
                  <a:cubicBezTo>
                    <a:pt x="10" y="68"/>
                    <a:pt x="9" y="62"/>
                    <a:pt x="9" y="56"/>
                  </a:cubicBezTo>
                  <a:cubicBezTo>
                    <a:pt x="9" y="52"/>
                    <a:pt x="9" y="49"/>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4"/>
                    <a:pt x="10" y="44"/>
                    <a:pt x="10" y="44"/>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3"/>
                    <a:pt x="10" y="43"/>
                    <a:pt x="10" y="43"/>
                  </a:cubicBezTo>
                  <a:cubicBezTo>
                    <a:pt x="10" y="42"/>
                    <a:pt x="10" y="42"/>
                    <a:pt x="10" y="42"/>
                  </a:cubicBezTo>
                  <a:cubicBezTo>
                    <a:pt x="10" y="42"/>
                    <a:pt x="10" y="42"/>
                    <a:pt x="10" y="42"/>
                  </a:cubicBezTo>
                  <a:cubicBezTo>
                    <a:pt x="10" y="42"/>
                    <a:pt x="10" y="42"/>
                    <a:pt x="10" y="42"/>
                  </a:cubicBezTo>
                  <a:cubicBezTo>
                    <a:pt x="10" y="42"/>
                    <a:pt x="10" y="42"/>
                    <a:pt x="10" y="42"/>
                  </a:cubicBezTo>
                  <a:cubicBezTo>
                    <a:pt x="10" y="42"/>
                    <a:pt x="10" y="42"/>
                    <a:pt x="10" y="42"/>
                  </a:cubicBezTo>
                  <a:cubicBezTo>
                    <a:pt x="10" y="42"/>
                    <a:pt x="10" y="42"/>
                    <a:pt x="10" y="42"/>
                  </a:cubicBezTo>
                  <a:cubicBezTo>
                    <a:pt x="10" y="42"/>
                    <a:pt x="10" y="42"/>
                    <a:pt x="10" y="42"/>
                  </a:cubicBezTo>
                  <a:moveTo>
                    <a:pt x="38" y="0"/>
                  </a:moveTo>
                  <a:cubicBezTo>
                    <a:pt x="37" y="0"/>
                    <a:pt x="36" y="0"/>
                    <a:pt x="35" y="0"/>
                  </a:cubicBezTo>
                  <a:cubicBezTo>
                    <a:pt x="35" y="2"/>
                    <a:pt x="34" y="3"/>
                    <a:pt x="33" y="5"/>
                  </a:cubicBezTo>
                  <a:cubicBezTo>
                    <a:pt x="37" y="3"/>
                    <a:pt x="43" y="1"/>
                    <a:pt x="48" y="1"/>
                  </a:cubicBezTo>
                  <a:cubicBezTo>
                    <a:pt x="45" y="0"/>
                    <a:pt x="41" y="0"/>
                    <a:pt x="38" y="0"/>
                  </a:cubicBezTo>
                </a:path>
              </a:pathLst>
            </a:custGeom>
            <a:solidFill>
              <a:srgbClr val="F9B5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2" name="Freeform 14">
              <a:extLst>
                <a:ext uri="{FF2B5EF4-FFF2-40B4-BE49-F238E27FC236}">
                  <a16:creationId xmlns:a16="http://schemas.microsoft.com/office/drawing/2014/main" id="{00D243E9-E067-4104-9D26-1299638E1300}"/>
                </a:ext>
              </a:extLst>
            </p:cNvPr>
            <p:cNvSpPr>
              <a:spLocks/>
            </p:cNvSpPr>
            <p:nvPr userDrawn="1"/>
          </p:nvSpPr>
          <p:spPr bwMode="auto">
            <a:xfrm>
              <a:off x="3896" y="2436"/>
              <a:ext cx="90" cy="131"/>
            </a:xfrm>
            <a:custGeom>
              <a:avLst/>
              <a:gdLst>
                <a:gd name="T0" fmla="*/ 38 w 38"/>
                <a:gd name="T1" fmla="*/ 0 h 55"/>
                <a:gd name="T2" fmla="*/ 0 w 38"/>
                <a:gd name="T3" fmla="*/ 41 h 55"/>
                <a:gd name="T4" fmla="*/ 3 w 38"/>
                <a:gd name="T5" fmla="*/ 55 h 55"/>
                <a:gd name="T6" fmla="*/ 13 w 38"/>
                <a:gd name="T7" fmla="*/ 42 h 55"/>
                <a:gd name="T8" fmla="*/ 13 w 38"/>
                <a:gd name="T9" fmla="*/ 42 h 55"/>
                <a:gd name="T10" fmla="*/ 13 w 38"/>
                <a:gd name="T11" fmla="*/ 42 h 55"/>
                <a:gd name="T12" fmla="*/ 13 w 38"/>
                <a:gd name="T13" fmla="*/ 42 h 55"/>
                <a:gd name="T14" fmla="*/ 13 w 38"/>
                <a:gd name="T15" fmla="*/ 42 h 55"/>
                <a:gd name="T16" fmla="*/ 13 w 38"/>
                <a:gd name="T17" fmla="*/ 42 h 55"/>
                <a:gd name="T18" fmla="*/ 13 w 38"/>
                <a:gd name="T19" fmla="*/ 42 h 55"/>
                <a:gd name="T20" fmla="*/ 13 w 38"/>
                <a:gd name="T21" fmla="*/ 42 h 55"/>
                <a:gd name="T22" fmla="*/ 13 w 38"/>
                <a:gd name="T23" fmla="*/ 42 h 55"/>
                <a:gd name="T24" fmla="*/ 13 w 38"/>
                <a:gd name="T25" fmla="*/ 42 h 55"/>
                <a:gd name="T26" fmla="*/ 13 w 38"/>
                <a:gd name="T27" fmla="*/ 42 h 55"/>
                <a:gd name="T28" fmla="*/ 13 w 38"/>
                <a:gd name="T29" fmla="*/ 42 h 55"/>
                <a:gd name="T30" fmla="*/ 13 w 38"/>
                <a:gd name="T31" fmla="*/ 42 h 55"/>
                <a:gd name="T32" fmla="*/ 13 w 38"/>
                <a:gd name="T33" fmla="*/ 42 h 55"/>
                <a:gd name="T34" fmla="*/ 13 w 38"/>
                <a:gd name="T35" fmla="*/ 42 h 55"/>
                <a:gd name="T36" fmla="*/ 13 w 38"/>
                <a:gd name="T37" fmla="*/ 42 h 55"/>
                <a:gd name="T38" fmla="*/ 13 w 38"/>
                <a:gd name="T39" fmla="*/ 42 h 55"/>
                <a:gd name="T40" fmla="*/ 13 w 38"/>
                <a:gd name="T41" fmla="*/ 42 h 55"/>
                <a:gd name="T42" fmla="*/ 13 w 38"/>
                <a:gd name="T43" fmla="*/ 42 h 55"/>
                <a:gd name="T44" fmla="*/ 13 w 38"/>
                <a:gd name="T45" fmla="*/ 42 h 55"/>
                <a:gd name="T46" fmla="*/ 13 w 38"/>
                <a:gd name="T47" fmla="*/ 42 h 55"/>
                <a:gd name="T48" fmla="*/ 13 w 38"/>
                <a:gd name="T49" fmla="*/ 42 h 55"/>
                <a:gd name="T50" fmla="*/ 13 w 38"/>
                <a:gd name="T51" fmla="*/ 42 h 55"/>
                <a:gd name="T52" fmla="*/ 13 w 38"/>
                <a:gd name="T53" fmla="*/ 42 h 55"/>
                <a:gd name="T54" fmla="*/ 13 w 38"/>
                <a:gd name="T55" fmla="*/ 42 h 55"/>
                <a:gd name="T56" fmla="*/ 13 w 38"/>
                <a:gd name="T57" fmla="*/ 42 h 55"/>
                <a:gd name="T58" fmla="*/ 13 w 38"/>
                <a:gd name="T59" fmla="*/ 41 h 55"/>
                <a:gd name="T60" fmla="*/ 13 w 38"/>
                <a:gd name="T61" fmla="*/ 41 h 55"/>
                <a:gd name="T62" fmla="*/ 13 w 38"/>
                <a:gd name="T63" fmla="*/ 41 h 55"/>
                <a:gd name="T64" fmla="*/ 13 w 38"/>
                <a:gd name="T65" fmla="*/ 41 h 55"/>
                <a:gd name="T66" fmla="*/ 13 w 38"/>
                <a:gd name="T67" fmla="*/ 41 h 55"/>
                <a:gd name="T68" fmla="*/ 13 w 38"/>
                <a:gd name="T69" fmla="*/ 41 h 55"/>
                <a:gd name="T70" fmla="*/ 13 w 38"/>
                <a:gd name="T71" fmla="*/ 41 h 55"/>
                <a:gd name="T72" fmla="*/ 13 w 38"/>
                <a:gd name="T73" fmla="*/ 41 h 55"/>
                <a:gd name="T74" fmla="*/ 13 w 38"/>
                <a:gd name="T75" fmla="*/ 41 h 55"/>
                <a:gd name="T76" fmla="*/ 13 w 38"/>
                <a:gd name="T77" fmla="*/ 41 h 55"/>
                <a:gd name="T78" fmla="*/ 13 w 38"/>
                <a:gd name="T79" fmla="*/ 41 h 55"/>
                <a:gd name="T80" fmla="*/ 13 w 38"/>
                <a:gd name="T81" fmla="*/ 41 h 55"/>
                <a:gd name="T82" fmla="*/ 13 w 38"/>
                <a:gd name="T83" fmla="*/ 41 h 55"/>
                <a:gd name="T84" fmla="*/ 13 w 38"/>
                <a:gd name="T85" fmla="*/ 41 h 55"/>
                <a:gd name="T86" fmla="*/ 13 w 38"/>
                <a:gd name="T87" fmla="*/ 41 h 55"/>
                <a:gd name="T88" fmla="*/ 13 w 38"/>
                <a:gd name="T89" fmla="*/ 41 h 55"/>
                <a:gd name="T90" fmla="*/ 13 w 38"/>
                <a:gd name="T91" fmla="*/ 41 h 55"/>
                <a:gd name="T92" fmla="*/ 13 w 38"/>
                <a:gd name="T93" fmla="*/ 41 h 55"/>
                <a:gd name="T94" fmla="*/ 13 w 38"/>
                <a:gd name="T95" fmla="*/ 41 h 55"/>
                <a:gd name="T96" fmla="*/ 13 w 38"/>
                <a:gd name="T97" fmla="*/ 41 h 55"/>
                <a:gd name="T98" fmla="*/ 13 w 38"/>
                <a:gd name="T99" fmla="*/ 41 h 55"/>
                <a:gd name="T100" fmla="*/ 13 w 38"/>
                <a:gd name="T101" fmla="*/ 41 h 55"/>
                <a:gd name="T102" fmla="*/ 13 w 38"/>
                <a:gd name="T103" fmla="*/ 40 h 55"/>
                <a:gd name="T104" fmla="*/ 13 w 38"/>
                <a:gd name="T105" fmla="*/ 40 h 55"/>
                <a:gd name="T106" fmla="*/ 13 w 38"/>
                <a:gd name="T107" fmla="*/ 40 h 55"/>
                <a:gd name="T108" fmla="*/ 13 w 38"/>
                <a:gd name="T109" fmla="*/ 40 h 55"/>
                <a:gd name="T110" fmla="*/ 13 w 38"/>
                <a:gd name="T111" fmla="*/ 40 h 55"/>
                <a:gd name="T112" fmla="*/ 13 w 38"/>
                <a:gd name="T113" fmla="*/ 40 h 55"/>
                <a:gd name="T114" fmla="*/ 13 w 38"/>
                <a:gd name="T115" fmla="*/ 40 h 55"/>
                <a:gd name="T116" fmla="*/ 13 w 38"/>
                <a:gd name="T117" fmla="*/ 40 h 55"/>
                <a:gd name="T118" fmla="*/ 36 w 38"/>
                <a:gd name="T119" fmla="*/ 5 h 55"/>
                <a:gd name="T120" fmla="*/ 38 w 38"/>
                <a:gd name="T121"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8" h="55">
                  <a:moveTo>
                    <a:pt x="38" y="0"/>
                  </a:moveTo>
                  <a:cubicBezTo>
                    <a:pt x="17" y="1"/>
                    <a:pt x="0" y="19"/>
                    <a:pt x="0" y="41"/>
                  </a:cubicBezTo>
                  <a:cubicBezTo>
                    <a:pt x="0" y="46"/>
                    <a:pt x="1" y="51"/>
                    <a:pt x="3" y="55"/>
                  </a:cubicBezTo>
                  <a:cubicBezTo>
                    <a:pt x="6" y="51"/>
                    <a:pt x="10" y="47"/>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2"/>
                  </a:cubicBezTo>
                  <a:cubicBezTo>
                    <a:pt x="13" y="42"/>
                    <a:pt x="13" y="42"/>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1"/>
                  </a:cubicBezTo>
                  <a:cubicBezTo>
                    <a:pt x="13" y="41"/>
                    <a:pt x="13" y="41"/>
                    <a:pt x="13" y="40"/>
                  </a:cubicBezTo>
                  <a:cubicBezTo>
                    <a:pt x="13" y="40"/>
                    <a:pt x="13" y="40"/>
                    <a:pt x="13" y="40"/>
                  </a:cubicBezTo>
                  <a:cubicBezTo>
                    <a:pt x="13" y="40"/>
                    <a:pt x="13" y="40"/>
                    <a:pt x="13" y="40"/>
                  </a:cubicBezTo>
                  <a:cubicBezTo>
                    <a:pt x="13" y="40"/>
                    <a:pt x="13" y="40"/>
                    <a:pt x="13" y="40"/>
                  </a:cubicBezTo>
                  <a:cubicBezTo>
                    <a:pt x="13" y="40"/>
                    <a:pt x="13" y="40"/>
                    <a:pt x="13" y="40"/>
                  </a:cubicBezTo>
                  <a:cubicBezTo>
                    <a:pt x="13" y="40"/>
                    <a:pt x="13" y="40"/>
                    <a:pt x="13" y="40"/>
                  </a:cubicBezTo>
                  <a:cubicBezTo>
                    <a:pt x="13" y="40"/>
                    <a:pt x="13" y="40"/>
                    <a:pt x="13" y="40"/>
                  </a:cubicBezTo>
                  <a:cubicBezTo>
                    <a:pt x="13" y="40"/>
                    <a:pt x="13" y="40"/>
                    <a:pt x="13" y="40"/>
                  </a:cubicBezTo>
                  <a:cubicBezTo>
                    <a:pt x="14" y="25"/>
                    <a:pt x="23" y="12"/>
                    <a:pt x="36" y="5"/>
                  </a:cubicBezTo>
                  <a:cubicBezTo>
                    <a:pt x="37" y="3"/>
                    <a:pt x="38" y="2"/>
                    <a:pt x="38" y="0"/>
                  </a:cubicBezTo>
                </a:path>
              </a:pathLst>
            </a:custGeom>
            <a:solidFill>
              <a:srgbClr val="DFAA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3" name="Freeform 15">
              <a:extLst>
                <a:ext uri="{FF2B5EF4-FFF2-40B4-BE49-F238E27FC236}">
                  <a16:creationId xmlns:a16="http://schemas.microsoft.com/office/drawing/2014/main" id="{277ABD3A-CDC6-4B2C-A1D2-C55F5B9A86F0}"/>
                </a:ext>
              </a:extLst>
            </p:cNvPr>
            <p:cNvSpPr>
              <a:spLocks/>
            </p:cNvSpPr>
            <p:nvPr userDrawn="1"/>
          </p:nvSpPr>
          <p:spPr bwMode="auto">
            <a:xfrm>
              <a:off x="4050" y="2453"/>
              <a:ext cx="34" cy="40"/>
            </a:xfrm>
            <a:custGeom>
              <a:avLst/>
              <a:gdLst>
                <a:gd name="T0" fmla="*/ 0 w 14"/>
                <a:gd name="T1" fmla="*/ 0 h 17"/>
                <a:gd name="T2" fmla="*/ 0 w 14"/>
                <a:gd name="T3" fmla="*/ 0 h 17"/>
                <a:gd name="T4" fmla="*/ 14 w 14"/>
                <a:gd name="T5" fmla="*/ 17 h 17"/>
                <a:gd name="T6" fmla="*/ 14 w 14"/>
                <a:gd name="T7" fmla="*/ 17 h 17"/>
                <a:gd name="T8" fmla="*/ 0 w 14"/>
                <a:gd name="T9" fmla="*/ 0 h 17"/>
              </a:gdLst>
              <a:ahLst/>
              <a:cxnLst>
                <a:cxn ang="0">
                  <a:pos x="T0" y="T1"/>
                </a:cxn>
                <a:cxn ang="0">
                  <a:pos x="T2" y="T3"/>
                </a:cxn>
                <a:cxn ang="0">
                  <a:pos x="T4" y="T5"/>
                </a:cxn>
                <a:cxn ang="0">
                  <a:pos x="T6" y="T7"/>
                </a:cxn>
                <a:cxn ang="0">
                  <a:pos x="T8" y="T9"/>
                </a:cxn>
              </a:cxnLst>
              <a:rect l="0" t="0" r="r" b="b"/>
              <a:pathLst>
                <a:path w="14" h="17">
                  <a:moveTo>
                    <a:pt x="0" y="0"/>
                  </a:moveTo>
                  <a:cubicBezTo>
                    <a:pt x="0" y="0"/>
                    <a:pt x="0" y="0"/>
                    <a:pt x="0" y="0"/>
                  </a:cubicBezTo>
                  <a:cubicBezTo>
                    <a:pt x="6" y="4"/>
                    <a:pt x="11" y="10"/>
                    <a:pt x="14" y="17"/>
                  </a:cubicBezTo>
                  <a:cubicBezTo>
                    <a:pt x="14" y="17"/>
                    <a:pt x="14" y="17"/>
                    <a:pt x="14" y="17"/>
                  </a:cubicBezTo>
                  <a:cubicBezTo>
                    <a:pt x="11" y="10"/>
                    <a:pt x="6" y="4"/>
                    <a:pt x="0" y="0"/>
                  </a:cubicBezTo>
                </a:path>
              </a:pathLst>
            </a:custGeom>
            <a:solidFill>
              <a:srgbClr val="FAB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4" name="Freeform 16">
              <a:extLst>
                <a:ext uri="{FF2B5EF4-FFF2-40B4-BE49-F238E27FC236}">
                  <a16:creationId xmlns:a16="http://schemas.microsoft.com/office/drawing/2014/main" id="{5EF69535-EE28-4D9B-B27D-CFFEBF827E9A}"/>
                </a:ext>
              </a:extLst>
            </p:cNvPr>
            <p:cNvSpPr>
              <a:spLocks/>
            </p:cNvSpPr>
            <p:nvPr userDrawn="1"/>
          </p:nvSpPr>
          <p:spPr bwMode="auto">
            <a:xfrm>
              <a:off x="3981" y="2439"/>
              <a:ext cx="69" cy="14"/>
            </a:xfrm>
            <a:custGeom>
              <a:avLst/>
              <a:gdLst>
                <a:gd name="T0" fmla="*/ 15 w 29"/>
                <a:gd name="T1" fmla="*/ 0 h 6"/>
                <a:gd name="T2" fmla="*/ 0 w 29"/>
                <a:gd name="T3" fmla="*/ 4 h 6"/>
                <a:gd name="T4" fmla="*/ 0 w 29"/>
                <a:gd name="T5" fmla="*/ 4 h 6"/>
                <a:gd name="T6" fmla="*/ 15 w 29"/>
                <a:gd name="T7" fmla="*/ 0 h 6"/>
                <a:gd name="T8" fmla="*/ 29 w 29"/>
                <a:gd name="T9" fmla="*/ 6 h 6"/>
                <a:gd name="T10" fmla="*/ 29 w 29"/>
                <a:gd name="T11" fmla="*/ 6 h 6"/>
                <a:gd name="T12" fmla="*/ 15 w 29"/>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29" h="6">
                  <a:moveTo>
                    <a:pt x="15" y="0"/>
                  </a:moveTo>
                  <a:cubicBezTo>
                    <a:pt x="10" y="0"/>
                    <a:pt x="4" y="2"/>
                    <a:pt x="0" y="4"/>
                  </a:cubicBezTo>
                  <a:cubicBezTo>
                    <a:pt x="0" y="4"/>
                    <a:pt x="0" y="4"/>
                    <a:pt x="0" y="4"/>
                  </a:cubicBezTo>
                  <a:cubicBezTo>
                    <a:pt x="4" y="2"/>
                    <a:pt x="10" y="0"/>
                    <a:pt x="15" y="0"/>
                  </a:cubicBezTo>
                  <a:cubicBezTo>
                    <a:pt x="20" y="1"/>
                    <a:pt x="24" y="3"/>
                    <a:pt x="29" y="6"/>
                  </a:cubicBezTo>
                  <a:cubicBezTo>
                    <a:pt x="29" y="6"/>
                    <a:pt x="29" y="6"/>
                    <a:pt x="29" y="6"/>
                  </a:cubicBezTo>
                  <a:cubicBezTo>
                    <a:pt x="24" y="3"/>
                    <a:pt x="20" y="1"/>
                    <a:pt x="15" y="0"/>
                  </a:cubicBezTo>
                </a:path>
              </a:pathLst>
            </a:custGeom>
            <a:solidFill>
              <a:srgbClr val="F9B5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5" name="Freeform 17">
              <a:extLst>
                <a:ext uri="{FF2B5EF4-FFF2-40B4-BE49-F238E27FC236}">
                  <a16:creationId xmlns:a16="http://schemas.microsoft.com/office/drawing/2014/main" id="{7C6D9A9B-846B-4439-B73C-CE9C09B4A535}"/>
                </a:ext>
              </a:extLst>
            </p:cNvPr>
            <p:cNvSpPr>
              <a:spLocks noEditPoints="1"/>
            </p:cNvSpPr>
            <p:nvPr userDrawn="1"/>
          </p:nvSpPr>
          <p:spPr bwMode="auto">
            <a:xfrm>
              <a:off x="3927" y="2448"/>
              <a:ext cx="54" cy="88"/>
            </a:xfrm>
            <a:custGeom>
              <a:avLst/>
              <a:gdLst>
                <a:gd name="T0" fmla="*/ 0 w 23"/>
                <a:gd name="T1" fmla="*/ 37 h 37"/>
                <a:gd name="T2" fmla="*/ 0 w 23"/>
                <a:gd name="T3" fmla="*/ 37 h 37"/>
                <a:gd name="T4" fmla="*/ 0 w 23"/>
                <a:gd name="T5" fmla="*/ 37 h 37"/>
                <a:gd name="T6" fmla="*/ 0 w 23"/>
                <a:gd name="T7" fmla="*/ 37 h 37"/>
                <a:gd name="T8" fmla="*/ 0 w 23"/>
                <a:gd name="T9" fmla="*/ 37 h 37"/>
                <a:gd name="T10" fmla="*/ 0 w 23"/>
                <a:gd name="T11" fmla="*/ 37 h 37"/>
                <a:gd name="T12" fmla="*/ 0 w 23"/>
                <a:gd name="T13" fmla="*/ 37 h 37"/>
                <a:gd name="T14" fmla="*/ 0 w 23"/>
                <a:gd name="T15" fmla="*/ 37 h 37"/>
                <a:gd name="T16" fmla="*/ 0 w 23"/>
                <a:gd name="T17" fmla="*/ 37 h 37"/>
                <a:gd name="T18" fmla="*/ 0 w 23"/>
                <a:gd name="T19" fmla="*/ 37 h 37"/>
                <a:gd name="T20" fmla="*/ 0 w 23"/>
                <a:gd name="T21" fmla="*/ 37 h 37"/>
                <a:gd name="T22" fmla="*/ 0 w 23"/>
                <a:gd name="T23" fmla="*/ 37 h 37"/>
                <a:gd name="T24" fmla="*/ 0 w 23"/>
                <a:gd name="T25" fmla="*/ 37 h 37"/>
                <a:gd name="T26" fmla="*/ 0 w 23"/>
                <a:gd name="T27" fmla="*/ 37 h 37"/>
                <a:gd name="T28" fmla="*/ 0 w 23"/>
                <a:gd name="T29" fmla="*/ 37 h 37"/>
                <a:gd name="T30" fmla="*/ 0 w 23"/>
                <a:gd name="T31" fmla="*/ 37 h 37"/>
                <a:gd name="T32" fmla="*/ 0 w 23"/>
                <a:gd name="T33" fmla="*/ 36 h 37"/>
                <a:gd name="T34" fmla="*/ 0 w 23"/>
                <a:gd name="T35" fmla="*/ 36 h 37"/>
                <a:gd name="T36" fmla="*/ 0 w 23"/>
                <a:gd name="T37" fmla="*/ 36 h 37"/>
                <a:gd name="T38" fmla="*/ 0 w 23"/>
                <a:gd name="T39" fmla="*/ 36 h 37"/>
                <a:gd name="T40" fmla="*/ 0 w 23"/>
                <a:gd name="T41" fmla="*/ 36 h 37"/>
                <a:gd name="T42" fmla="*/ 0 w 23"/>
                <a:gd name="T43" fmla="*/ 36 h 37"/>
                <a:gd name="T44" fmla="*/ 0 w 23"/>
                <a:gd name="T45" fmla="*/ 36 h 37"/>
                <a:gd name="T46" fmla="*/ 0 w 23"/>
                <a:gd name="T47" fmla="*/ 36 h 37"/>
                <a:gd name="T48" fmla="*/ 0 w 23"/>
                <a:gd name="T49" fmla="*/ 36 h 37"/>
                <a:gd name="T50" fmla="*/ 0 w 23"/>
                <a:gd name="T51" fmla="*/ 36 h 37"/>
                <a:gd name="T52" fmla="*/ 0 w 23"/>
                <a:gd name="T53" fmla="*/ 36 h 37"/>
                <a:gd name="T54" fmla="*/ 0 w 23"/>
                <a:gd name="T55" fmla="*/ 36 h 37"/>
                <a:gd name="T56" fmla="*/ 0 w 23"/>
                <a:gd name="T57" fmla="*/ 36 h 37"/>
                <a:gd name="T58" fmla="*/ 0 w 23"/>
                <a:gd name="T59" fmla="*/ 36 h 37"/>
                <a:gd name="T60" fmla="*/ 0 w 23"/>
                <a:gd name="T61" fmla="*/ 36 h 37"/>
                <a:gd name="T62" fmla="*/ 0 w 23"/>
                <a:gd name="T63" fmla="*/ 35 h 37"/>
                <a:gd name="T64" fmla="*/ 0 w 23"/>
                <a:gd name="T65" fmla="*/ 35 h 37"/>
                <a:gd name="T66" fmla="*/ 0 w 23"/>
                <a:gd name="T67" fmla="*/ 35 h 37"/>
                <a:gd name="T68" fmla="*/ 0 w 23"/>
                <a:gd name="T69" fmla="*/ 35 h 37"/>
                <a:gd name="T70" fmla="*/ 0 w 23"/>
                <a:gd name="T71" fmla="*/ 35 h 37"/>
                <a:gd name="T72" fmla="*/ 0 w 23"/>
                <a:gd name="T73" fmla="*/ 35 h 37"/>
                <a:gd name="T74" fmla="*/ 23 w 23"/>
                <a:gd name="T75" fmla="*/ 0 h 37"/>
                <a:gd name="T76" fmla="*/ 23 w 23"/>
                <a:gd name="T7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 h="37">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7"/>
                  </a:moveTo>
                  <a:cubicBezTo>
                    <a:pt x="0" y="37"/>
                    <a:pt x="0" y="37"/>
                    <a:pt x="0" y="37"/>
                  </a:cubicBezTo>
                  <a:cubicBezTo>
                    <a:pt x="0" y="37"/>
                    <a:pt x="0" y="37"/>
                    <a:pt x="0" y="37"/>
                  </a:cubicBezTo>
                  <a:moveTo>
                    <a:pt x="0" y="36"/>
                  </a:moveTo>
                  <a:cubicBezTo>
                    <a:pt x="0" y="37"/>
                    <a:pt x="0" y="37"/>
                    <a:pt x="0" y="37"/>
                  </a:cubicBezTo>
                  <a:cubicBezTo>
                    <a:pt x="0" y="37"/>
                    <a:pt x="0" y="37"/>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6"/>
                  </a:moveTo>
                  <a:cubicBezTo>
                    <a:pt x="0" y="36"/>
                    <a:pt x="0" y="36"/>
                    <a:pt x="0" y="36"/>
                  </a:cubicBezTo>
                  <a:cubicBezTo>
                    <a:pt x="0" y="36"/>
                    <a:pt x="0" y="36"/>
                    <a:pt x="0" y="36"/>
                  </a:cubicBezTo>
                  <a:moveTo>
                    <a:pt x="0" y="35"/>
                  </a:moveTo>
                  <a:cubicBezTo>
                    <a:pt x="0" y="36"/>
                    <a:pt x="0" y="36"/>
                    <a:pt x="0" y="36"/>
                  </a:cubicBezTo>
                  <a:cubicBezTo>
                    <a:pt x="0" y="36"/>
                    <a:pt x="0" y="36"/>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0" y="35"/>
                  </a:moveTo>
                  <a:cubicBezTo>
                    <a:pt x="0" y="35"/>
                    <a:pt x="0" y="35"/>
                    <a:pt x="0" y="35"/>
                  </a:cubicBezTo>
                  <a:cubicBezTo>
                    <a:pt x="0" y="35"/>
                    <a:pt x="0" y="35"/>
                    <a:pt x="0" y="35"/>
                  </a:cubicBezTo>
                  <a:moveTo>
                    <a:pt x="23" y="0"/>
                  </a:moveTo>
                  <a:cubicBezTo>
                    <a:pt x="10" y="7"/>
                    <a:pt x="1" y="20"/>
                    <a:pt x="0" y="35"/>
                  </a:cubicBezTo>
                  <a:cubicBezTo>
                    <a:pt x="1" y="20"/>
                    <a:pt x="10" y="7"/>
                    <a:pt x="23" y="0"/>
                  </a:cubicBezTo>
                  <a:cubicBezTo>
                    <a:pt x="23" y="0"/>
                    <a:pt x="23" y="0"/>
                    <a:pt x="23" y="0"/>
                  </a:cubicBezTo>
                </a:path>
              </a:pathLst>
            </a:custGeom>
            <a:solidFill>
              <a:srgbClr val="F7B4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6" name="Freeform 18">
              <a:extLst>
                <a:ext uri="{FF2B5EF4-FFF2-40B4-BE49-F238E27FC236}">
                  <a16:creationId xmlns:a16="http://schemas.microsoft.com/office/drawing/2014/main" id="{8BF6265B-DBAF-4E6C-A82B-A71FF937B427}"/>
                </a:ext>
              </a:extLst>
            </p:cNvPr>
            <p:cNvSpPr>
              <a:spLocks noEditPoints="1"/>
            </p:cNvSpPr>
            <p:nvPr userDrawn="1"/>
          </p:nvSpPr>
          <p:spPr bwMode="auto">
            <a:xfrm>
              <a:off x="3927" y="2536"/>
              <a:ext cx="0" cy="7"/>
            </a:xfrm>
            <a:custGeom>
              <a:avLst/>
              <a:gdLst>
                <a:gd name="T0" fmla="*/ 3 h 3"/>
                <a:gd name="T1" fmla="*/ 3 h 3"/>
                <a:gd name="T2" fmla="*/ 3 h 3"/>
                <a:gd name="T3" fmla="*/ 3 h 3"/>
                <a:gd name="T4" fmla="*/ 3 h 3"/>
                <a:gd name="T5" fmla="*/ 3 h 3"/>
                <a:gd name="T6" fmla="*/ 3 h 3"/>
                <a:gd name="T7" fmla="*/ 3 h 3"/>
                <a:gd name="T8" fmla="*/ 3 h 3"/>
                <a:gd name="T9" fmla="*/ 3 h 3"/>
                <a:gd name="T10" fmla="*/ 3 h 3"/>
                <a:gd name="T11" fmla="*/ 3 h 3"/>
                <a:gd name="T12" fmla="*/ 3 h 3"/>
                <a:gd name="T13" fmla="*/ 2 h 3"/>
                <a:gd name="T14" fmla="*/ 2 h 3"/>
                <a:gd name="T15" fmla="*/ 2 h 3"/>
                <a:gd name="T16" fmla="*/ 2 h 3"/>
                <a:gd name="T17" fmla="*/ 2 h 3"/>
                <a:gd name="T18" fmla="*/ 2 h 3"/>
                <a:gd name="T19" fmla="*/ 2 h 3"/>
                <a:gd name="T20" fmla="*/ 2 h 3"/>
                <a:gd name="T21" fmla="*/ 2 h 3"/>
                <a:gd name="T22" fmla="*/ 2 h 3"/>
                <a:gd name="T23" fmla="*/ 2 h 3"/>
                <a:gd name="T24" fmla="*/ 2 h 3"/>
                <a:gd name="T25" fmla="*/ 2 h 3"/>
                <a:gd name="T26" fmla="*/ 2 h 3"/>
                <a:gd name="T27" fmla="*/ 2 h 3"/>
                <a:gd name="T28" fmla="*/ 2 h 3"/>
                <a:gd name="T29" fmla="*/ 2 h 3"/>
                <a:gd name="T30" fmla="*/ 2 h 3"/>
                <a:gd name="T31" fmla="*/ 2 h 3"/>
                <a:gd name="T32" fmla="*/ 2 h 3"/>
                <a:gd name="T33" fmla="*/ 1 h 3"/>
                <a:gd name="T34" fmla="*/ 1 h 3"/>
                <a:gd name="T35" fmla="*/ 1 h 3"/>
                <a:gd name="T36" fmla="*/ 1 h 3"/>
                <a:gd name="T37" fmla="*/ 1 h 3"/>
                <a:gd name="T38" fmla="*/ 1 h 3"/>
                <a:gd name="T39" fmla="*/ 1 h 3"/>
                <a:gd name="T40" fmla="*/ 1 h 3"/>
                <a:gd name="T41" fmla="*/ 1 h 3"/>
                <a:gd name="T42" fmla="*/ 1 h 3"/>
                <a:gd name="T43" fmla="*/ 1 h 3"/>
                <a:gd name="T44" fmla="*/ 1 h 3"/>
                <a:gd name="T45" fmla="*/ 1 h 3"/>
                <a:gd name="T46" fmla="*/ 1 h 3"/>
                <a:gd name="T47" fmla="*/ 1 h 3"/>
                <a:gd name="T48" fmla="*/ 1 h 3"/>
                <a:gd name="T49" fmla="*/ 1 h 3"/>
                <a:gd name="T50" fmla="*/ 1 h 3"/>
                <a:gd name="T51" fmla="*/ 1 h 3"/>
                <a:gd name="T52" fmla="*/ 1 h 3"/>
                <a:gd name="T53" fmla="*/ 1 h 3"/>
                <a:gd name="T54" fmla="*/ 0 h 3"/>
                <a:gd name="T55" fmla="*/ 0 h 3"/>
                <a:gd name="T56" fmla="*/ 0 h 3"/>
                <a:gd name="T57" fmla="*/ 0 h 3"/>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 ang="0">
                  <a:pos x="0" y="T19"/>
                </a:cxn>
                <a:cxn ang="0">
                  <a:pos x="0" y="T20"/>
                </a:cxn>
                <a:cxn ang="0">
                  <a:pos x="0" y="T21"/>
                </a:cxn>
                <a:cxn ang="0">
                  <a:pos x="0" y="T22"/>
                </a:cxn>
                <a:cxn ang="0">
                  <a:pos x="0" y="T23"/>
                </a:cxn>
                <a:cxn ang="0">
                  <a:pos x="0" y="T24"/>
                </a:cxn>
                <a:cxn ang="0">
                  <a:pos x="0" y="T25"/>
                </a:cxn>
                <a:cxn ang="0">
                  <a:pos x="0" y="T26"/>
                </a:cxn>
                <a:cxn ang="0">
                  <a:pos x="0" y="T27"/>
                </a:cxn>
                <a:cxn ang="0">
                  <a:pos x="0" y="T28"/>
                </a:cxn>
                <a:cxn ang="0">
                  <a:pos x="0" y="T29"/>
                </a:cxn>
                <a:cxn ang="0">
                  <a:pos x="0" y="T30"/>
                </a:cxn>
                <a:cxn ang="0">
                  <a:pos x="0" y="T31"/>
                </a:cxn>
                <a:cxn ang="0">
                  <a:pos x="0" y="T32"/>
                </a:cxn>
                <a:cxn ang="0">
                  <a:pos x="0" y="T33"/>
                </a:cxn>
                <a:cxn ang="0">
                  <a:pos x="0" y="T34"/>
                </a:cxn>
                <a:cxn ang="0">
                  <a:pos x="0" y="T35"/>
                </a:cxn>
                <a:cxn ang="0">
                  <a:pos x="0" y="T36"/>
                </a:cxn>
                <a:cxn ang="0">
                  <a:pos x="0" y="T37"/>
                </a:cxn>
                <a:cxn ang="0">
                  <a:pos x="0" y="T38"/>
                </a:cxn>
                <a:cxn ang="0">
                  <a:pos x="0" y="T39"/>
                </a:cxn>
                <a:cxn ang="0">
                  <a:pos x="0" y="T40"/>
                </a:cxn>
                <a:cxn ang="0">
                  <a:pos x="0" y="T41"/>
                </a:cxn>
                <a:cxn ang="0">
                  <a:pos x="0" y="T42"/>
                </a:cxn>
                <a:cxn ang="0">
                  <a:pos x="0" y="T43"/>
                </a:cxn>
                <a:cxn ang="0">
                  <a:pos x="0" y="T44"/>
                </a:cxn>
                <a:cxn ang="0">
                  <a:pos x="0" y="T45"/>
                </a:cxn>
                <a:cxn ang="0">
                  <a:pos x="0" y="T46"/>
                </a:cxn>
                <a:cxn ang="0">
                  <a:pos x="0" y="T47"/>
                </a:cxn>
                <a:cxn ang="0">
                  <a:pos x="0" y="T48"/>
                </a:cxn>
                <a:cxn ang="0">
                  <a:pos x="0" y="T49"/>
                </a:cxn>
                <a:cxn ang="0">
                  <a:pos x="0" y="T50"/>
                </a:cxn>
                <a:cxn ang="0">
                  <a:pos x="0" y="T51"/>
                </a:cxn>
                <a:cxn ang="0">
                  <a:pos x="0" y="T52"/>
                </a:cxn>
                <a:cxn ang="0">
                  <a:pos x="0" y="T53"/>
                </a:cxn>
                <a:cxn ang="0">
                  <a:pos x="0" y="T54"/>
                </a:cxn>
                <a:cxn ang="0">
                  <a:pos x="0" y="T55"/>
                </a:cxn>
                <a:cxn ang="0">
                  <a:pos x="0" y="T56"/>
                </a:cxn>
                <a:cxn ang="0">
                  <a:pos x="0" y="T57"/>
                </a:cxn>
              </a:cxnLst>
              <a:rect l="0" t="0" r="r" b="b"/>
              <a:pathLst>
                <a:path h="3">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3"/>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F9B5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7" name="Freeform 19">
              <a:extLst>
                <a:ext uri="{FF2B5EF4-FFF2-40B4-BE49-F238E27FC236}">
                  <a16:creationId xmlns:a16="http://schemas.microsoft.com/office/drawing/2014/main" id="{AC2510FC-A011-40D9-BEBA-2A823DB15874}"/>
                </a:ext>
              </a:extLst>
            </p:cNvPr>
            <p:cNvSpPr>
              <a:spLocks noEditPoints="1"/>
            </p:cNvSpPr>
            <p:nvPr userDrawn="1"/>
          </p:nvSpPr>
          <p:spPr bwMode="auto">
            <a:xfrm>
              <a:off x="3927" y="2531"/>
              <a:ext cx="0" cy="5"/>
            </a:xfrm>
            <a:custGeom>
              <a:avLst/>
              <a:gdLst>
                <a:gd name="T0" fmla="*/ 2 h 2"/>
                <a:gd name="T1" fmla="*/ 2 h 2"/>
                <a:gd name="T2" fmla="*/ 2 h 2"/>
                <a:gd name="T3" fmla="*/ 2 h 2"/>
                <a:gd name="T4" fmla="*/ 2 h 2"/>
                <a:gd name="T5" fmla="*/ 2 h 2"/>
                <a:gd name="T6" fmla="*/ 2 h 2"/>
                <a:gd name="T7" fmla="*/ 2 h 2"/>
                <a:gd name="T8" fmla="*/ 2 h 2"/>
                <a:gd name="T9" fmla="*/ 2 h 2"/>
                <a:gd name="T10" fmla="*/ 2 h 2"/>
                <a:gd name="T11" fmla="*/ 2 h 2"/>
                <a:gd name="T12" fmla="*/ 2 h 2"/>
                <a:gd name="T13" fmla="*/ 2 h 2"/>
                <a:gd name="T14" fmla="*/ 2 h 2"/>
                <a:gd name="T15" fmla="*/ 2 h 2"/>
                <a:gd name="T16" fmla="*/ 2 h 2"/>
                <a:gd name="T17" fmla="*/ 1 h 2"/>
                <a:gd name="T18" fmla="*/ 1 h 2"/>
                <a:gd name="T19" fmla="*/ 1 h 2"/>
                <a:gd name="T20" fmla="*/ 1 h 2"/>
                <a:gd name="T21" fmla="*/ 1 h 2"/>
                <a:gd name="T22" fmla="*/ 1 h 2"/>
                <a:gd name="T23" fmla="*/ 1 h 2"/>
                <a:gd name="T24" fmla="*/ 1 h 2"/>
                <a:gd name="T25" fmla="*/ 1 h 2"/>
                <a:gd name="T26" fmla="*/ 1 h 2"/>
                <a:gd name="T27" fmla="*/ 1 h 2"/>
                <a:gd name="T28" fmla="*/ 1 h 2"/>
                <a:gd name="T29" fmla="*/ 1 h 2"/>
                <a:gd name="T30" fmla="*/ 1 h 2"/>
                <a:gd name="T31" fmla="*/ 1 h 2"/>
                <a:gd name="T32" fmla="*/ 1 h 2"/>
                <a:gd name="T33" fmla="*/ 0 h 2"/>
                <a:gd name="T34" fmla="*/ 0 h 2"/>
                <a:gd name="T35" fmla="*/ 0 h 2"/>
                <a:gd name="T36" fmla="*/ 0 h 2"/>
                <a:gd name="T37" fmla="*/ 0 h 2"/>
                <a:gd name="T38"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 ang="0">
                  <a:pos x="0" y="T19"/>
                </a:cxn>
                <a:cxn ang="0">
                  <a:pos x="0" y="T20"/>
                </a:cxn>
                <a:cxn ang="0">
                  <a:pos x="0" y="T21"/>
                </a:cxn>
                <a:cxn ang="0">
                  <a:pos x="0" y="T22"/>
                </a:cxn>
                <a:cxn ang="0">
                  <a:pos x="0" y="T23"/>
                </a:cxn>
                <a:cxn ang="0">
                  <a:pos x="0" y="T24"/>
                </a:cxn>
                <a:cxn ang="0">
                  <a:pos x="0" y="T25"/>
                </a:cxn>
                <a:cxn ang="0">
                  <a:pos x="0" y="T26"/>
                </a:cxn>
                <a:cxn ang="0">
                  <a:pos x="0" y="T27"/>
                </a:cxn>
                <a:cxn ang="0">
                  <a:pos x="0" y="T28"/>
                </a:cxn>
                <a:cxn ang="0">
                  <a:pos x="0" y="T29"/>
                </a:cxn>
                <a:cxn ang="0">
                  <a:pos x="0" y="T30"/>
                </a:cxn>
                <a:cxn ang="0">
                  <a:pos x="0" y="T31"/>
                </a:cxn>
                <a:cxn ang="0">
                  <a:pos x="0" y="T32"/>
                </a:cxn>
                <a:cxn ang="0">
                  <a:pos x="0" y="T33"/>
                </a:cxn>
                <a:cxn ang="0">
                  <a:pos x="0" y="T34"/>
                </a:cxn>
                <a:cxn ang="0">
                  <a:pos x="0" y="T35"/>
                </a:cxn>
                <a:cxn ang="0">
                  <a:pos x="0" y="T36"/>
                </a:cxn>
                <a:cxn ang="0">
                  <a:pos x="0" y="T37"/>
                </a:cxn>
                <a:cxn ang="0">
                  <a:pos x="0" y="T38"/>
                </a:cxn>
              </a:cxnLst>
              <a:rect l="0" t="0" r="r" b="b"/>
              <a:pathLst>
                <a:path h="2">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A01C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8" name="Freeform 20">
              <a:extLst>
                <a:ext uri="{FF2B5EF4-FFF2-40B4-BE49-F238E27FC236}">
                  <a16:creationId xmlns:a16="http://schemas.microsoft.com/office/drawing/2014/main" id="{66AB437F-D952-4F50-9F46-CC34DA8C2D2D}"/>
                </a:ext>
              </a:extLst>
            </p:cNvPr>
            <p:cNvSpPr>
              <a:spLocks/>
            </p:cNvSpPr>
            <p:nvPr userDrawn="1"/>
          </p:nvSpPr>
          <p:spPr bwMode="auto">
            <a:xfrm>
              <a:off x="3927" y="2536"/>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B119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9" name="Freeform 21">
              <a:extLst>
                <a:ext uri="{FF2B5EF4-FFF2-40B4-BE49-F238E27FC236}">
                  <a16:creationId xmlns:a16="http://schemas.microsoft.com/office/drawing/2014/main" id="{0AB022ED-3495-49DB-B2C9-DFB531CE071A}"/>
                </a:ext>
              </a:extLst>
            </p:cNvPr>
            <p:cNvSpPr>
              <a:spLocks/>
            </p:cNvSpPr>
            <p:nvPr userDrawn="1"/>
          </p:nvSpPr>
          <p:spPr bwMode="auto">
            <a:xfrm>
              <a:off x="3927" y="2536"/>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A01C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0" name="Freeform 22">
              <a:extLst>
                <a:ext uri="{FF2B5EF4-FFF2-40B4-BE49-F238E27FC236}">
                  <a16:creationId xmlns:a16="http://schemas.microsoft.com/office/drawing/2014/main" id="{65CB22EC-DBF1-4F69-8231-61798EA16953}"/>
                </a:ext>
              </a:extLst>
            </p:cNvPr>
            <p:cNvSpPr>
              <a:spLocks noEditPoints="1"/>
            </p:cNvSpPr>
            <p:nvPr userDrawn="1"/>
          </p:nvSpPr>
          <p:spPr bwMode="auto">
            <a:xfrm>
              <a:off x="3927" y="2536"/>
              <a:ext cx="0" cy="7"/>
            </a:xfrm>
            <a:custGeom>
              <a:avLst/>
              <a:gdLst>
                <a:gd name="T0" fmla="*/ 3 h 3"/>
                <a:gd name="T1" fmla="*/ 3 h 3"/>
                <a:gd name="T2" fmla="*/ 3 h 3"/>
                <a:gd name="T3" fmla="*/ 3 h 3"/>
                <a:gd name="T4" fmla="*/ 3 h 3"/>
                <a:gd name="T5" fmla="*/ 3 h 3"/>
                <a:gd name="T6" fmla="*/ 3 h 3"/>
                <a:gd name="T7" fmla="*/ 3 h 3"/>
                <a:gd name="T8" fmla="*/ 3 h 3"/>
                <a:gd name="T9" fmla="*/ 3 h 3"/>
                <a:gd name="T10" fmla="*/ 3 h 3"/>
                <a:gd name="T11" fmla="*/ 3 h 3"/>
                <a:gd name="T12" fmla="*/ 3 h 3"/>
                <a:gd name="T13" fmla="*/ 3 h 3"/>
                <a:gd name="T14" fmla="*/ 2 h 3"/>
                <a:gd name="T15" fmla="*/ 2 h 3"/>
                <a:gd name="T16" fmla="*/ 2 h 3"/>
                <a:gd name="T17" fmla="*/ 2 h 3"/>
                <a:gd name="T18" fmla="*/ 2 h 3"/>
                <a:gd name="T19" fmla="*/ 2 h 3"/>
                <a:gd name="T20" fmla="*/ 2 h 3"/>
                <a:gd name="T21" fmla="*/ 2 h 3"/>
                <a:gd name="T22" fmla="*/ 2 h 3"/>
                <a:gd name="T23" fmla="*/ 2 h 3"/>
                <a:gd name="T24" fmla="*/ 2 h 3"/>
                <a:gd name="T25" fmla="*/ 2 h 3"/>
                <a:gd name="T26" fmla="*/ 2 h 3"/>
                <a:gd name="T27" fmla="*/ 2 h 3"/>
                <a:gd name="T28" fmla="*/ 2 h 3"/>
                <a:gd name="T29" fmla="*/ 2 h 3"/>
                <a:gd name="T30" fmla="*/ 2 h 3"/>
                <a:gd name="T31" fmla="*/ 2 h 3"/>
                <a:gd name="T32" fmla="*/ 2 h 3"/>
                <a:gd name="T33" fmla="*/ 1 h 3"/>
                <a:gd name="T34" fmla="*/ 1 h 3"/>
                <a:gd name="T35" fmla="*/ 1 h 3"/>
                <a:gd name="T36" fmla="*/ 1 h 3"/>
                <a:gd name="T37" fmla="*/ 1 h 3"/>
                <a:gd name="T38" fmla="*/ 1 h 3"/>
                <a:gd name="T39" fmla="*/ 1 h 3"/>
                <a:gd name="T40" fmla="*/ 1 h 3"/>
                <a:gd name="T41" fmla="*/ 1 h 3"/>
                <a:gd name="T42" fmla="*/ 1 h 3"/>
                <a:gd name="T43" fmla="*/ 1 h 3"/>
                <a:gd name="T44" fmla="*/ 1 h 3"/>
                <a:gd name="T45" fmla="*/ 1 h 3"/>
                <a:gd name="T46" fmla="*/ 1 h 3"/>
                <a:gd name="T47" fmla="*/ 1 h 3"/>
                <a:gd name="T48" fmla="*/ 1 h 3"/>
                <a:gd name="T49" fmla="*/ 1 h 3"/>
                <a:gd name="T50" fmla="*/ 1 h 3"/>
                <a:gd name="T51" fmla="*/ 1 h 3"/>
                <a:gd name="T52" fmla="*/ 1 h 3"/>
                <a:gd name="T53" fmla="*/ 1 h 3"/>
                <a:gd name="T54" fmla="*/ 0 h 3"/>
                <a:gd name="T55" fmla="*/ 0 h 3"/>
                <a:gd name="T56" fmla="*/ 0 h 3"/>
                <a:gd name="T57" fmla="*/ 0 h 3"/>
                <a:gd name="T58" fmla="*/ 0 h 3"/>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 ang="0">
                  <a:pos x="0" y="T19"/>
                </a:cxn>
                <a:cxn ang="0">
                  <a:pos x="0" y="T20"/>
                </a:cxn>
                <a:cxn ang="0">
                  <a:pos x="0" y="T21"/>
                </a:cxn>
                <a:cxn ang="0">
                  <a:pos x="0" y="T22"/>
                </a:cxn>
                <a:cxn ang="0">
                  <a:pos x="0" y="T23"/>
                </a:cxn>
                <a:cxn ang="0">
                  <a:pos x="0" y="T24"/>
                </a:cxn>
                <a:cxn ang="0">
                  <a:pos x="0" y="T25"/>
                </a:cxn>
                <a:cxn ang="0">
                  <a:pos x="0" y="T26"/>
                </a:cxn>
                <a:cxn ang="0">
                  <a:pos x="0" y="T27"/>
                </a:cxn>
                <a:cxn ang="0">
                  <a:pos x="0" y="T28"/>
                </a:cxn>
                <a:cxn ang="0">
                  <a:pos x="0" y="T29"/>
                </a:cxn>
                <a:cxn ang="0">
                  <a:pos x="0" y="T30"/>
                </a:cxn>
                <a:cxn ang="0">
                  <a:pos x="0" y="T31"/>
                </a:cxn>
                <a:cxn ang="0">
                  <a:pos x="0" y="T32"/>
                </a:cxn>
                <a:cxn ang="0">
                  <a:pos x="0" y="T33"/>
                </a:cxn>
                <a:cxn ang="0">
                  <a:pos x="0" y="T34"/>
                </a:cxn>
                <a:cxn ang="0">
                  <a:pos x="0" y="T35"/>
                </a:cxn>
                <a:cxn ang="0">
                  <a:pos x="0" y="T36"/>
                </a:cxn>
                <a:cxn ang="0">
                  <a:pos x="0" y="T37"/>
                </a:cxn>
                <a:cxn ang="0">
                  <a:pos x="0" y="T38"/>
                </a:cxn>
                <a:cxn ang="0">
                  <a:pos x="0" y="T39"/>
                </a:cxn>
                <a:cxn ang="0">
                  <a:pos x="0" y="T40"/>
                </a:cxn>
                <a:cxn ang="0">
                  <a:pos x="0" y="T41"/>
                </a:cxn>
                <a:cxn ang="0">
                  <a:pos x="0" y="T42"/>
                </a:cxn>
                <a:cxn ang="0">
                  <a:pos x="0" y="T43"/>
                </a:cxn>
                <a:cxn ang="0">
                  <a:pos x="0" y="T44"/>
                </a:cxn>
                <a:cxn ang="0">
                  <a:pos x="0" y="T45"/>
                </a:cxn>
                <a:cxn ang="0">
                  <a:pos x="0" y="T46"/>
                </a:cxn>
                <a:cxn ang="0">
                  <a:pos x="0" y="T47"/>
                </a:cxn>
                <a:cxn ang="0">
                  <a:pos x="0" y="T48"/>
                </a:cxn>
                <a:cxn ang="0">
                  <a:pos x="0" y="T49"/>
                </a:cxn>
                <a:cxn ang="0">
                  <a:pos x="0" y="T50"/>
                </a:cxn>
                <a:cxn ang="0">
                  <a:pos x="0" y="T51"/>
                </a:cxn>
                <a:cxn ang="0">
                  <a:pos x="0" y="T52"/>
                </a:cxn>
                <a:cxn ang="0">
                  <a:pos x="0" y="T53"/>
                </a:cxn>
                <a:cxn ang="0">
                  <a:pos x="0" y="T54"/>
                </a:cxn>
                <a:cxn ang="0">
                  <a:pos x="0" y="T55"/>
                </a:cxn>
                <a:cxn ang="0">
                  <a:pos x="0" y="T56"/>
                </a:cxn>
                <a:cxn ang="0">
                  <a:pos x="0" y="T57"/>
                </a:cxn>
                <a:cxn ang="0">
                  <a:pos x="0" y="T58"/>
                </a:cxn>
              </a:cxnLst>
              <a:rect l="0" t="0" r="r" b="b"/>
              <a:pathLst>
                <a:path h="3">
                  <a:moveTo>
                    <a:pt x="0" y="3"/>
                  </a:moveTo>
                  <a:cubicBezTo>
                    <a:pt x="0" y="3"/>
                    <a:pt x="0" y="3"/>
                    <a:pt x="0" y="3"/>
                  </a:cubicBez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1"/>
                    <a:pt x="0" y="2"/>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1"/>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B119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1" name="Freeform 23">
              <a:extLst>
                <a:ext uri="{FF2B5EF4-FFF2-40B4-BE49-F238E27FC236}">
                  <a16:creationId xmlns:a16="http://schemas.microsoft.com/office/drawing/2014/main" id="{FDAE9D75-A7FC-45C1-87A9-E44AE3878953}"/>
                </a:ext>
              </a:extLst>
            </p:cNvPr>
            <p:cNvSpPr>
              <a:spLocks/>
            </p:cNvSpPr>
            <p:nvPr userDrawn="1"/>
          </p:nvSpPr>
          <p:spPr bwMode="auto">
            <a:xfrm>
              <a:off x="4050" y="2453"/>
              <a:ext cx="34" cy="40"/>
            </a:xfrm>
            <a:custGeom>
              <a:avLst/>
              <a:gdLst>
                <a:gd name="T0" fmla="*/ 0 w 14"/>
                <a:gd name="T1" fmla="*/ 0 h 17"/>
                <a:gd name="T2" fmla="*/ 8 w 14"/>
                <a:gd name="T3" fmla="*/ 13 h 17"/>
                <a:gd name="T4" fmla="*/ 14 w 14"/>
                <a:gd name="T5" fmla="*/ 17 h 17"/>
                <a:gd name="T6" fmla="*/ 0 w 14"/>
                <a:gd name="T7" fmla="*/ 0 h 17"/>
              </a:gdLst>
              <a:ahLst/>
              <a:cxnLst>
                <a:cxn ang="0">
                  <a:pos x="T0" y="T1"/>
                </a:cxn>
                <a:cxn ang="0">
                  <a:pos x="T2" y="T3"/>
                </a:cxn>
                <a:cxn ang="0">
                  <a:pos x="T4" y="T5"/>
                </a:cxn>
                <a:cxn ang="0">
                  <a:pos x="T6" y="T7"/>
                </a:cxn>
              </a:cxnLst>
              <a:rect l="0" t="0" r="r" b="b"/>
              <a:pathLst>
                <a:path w="14" h="17">
                  <a:moveTo>
                    <a:pt x="0" y="0"/>
                  </a:moveTo>
                  <a:cubicBezTo>
                    <a:pt x="2" y="4"/>
                    <a:pt x="5" y="9"/>
                    <a:pt x="8" y="13"/>
                  </a:cubicBezTo>
                  <a:cubicBezTo>
                    <a:pt x="10" y="14"/>
                    <a:pt x="12" y="16"/>
                    <a:pt x="14" y="17"/>
                  </a:cubicBezTo>
                  <a:cubicBezTo>
                    <a:pt x="11" y="10"/>
                    <a:pt x="6" y="4"/>
                    <a:pt x="0" y="0"/>
                  </a:cubicBezTo>
                </a:path>
              </a:pathLst>
            </a:custGeom>
            <a:solidFill>
              <a:srgbClr val="B119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2" name="Freeform 24">
              <a:extLst>
                <a:ext uri="{FF2B5EF4-FFF2-40B4-BE49-F238E27FC236}">
                  <a16:creationId xmlns:a16="http://schemas.microsoft.com/office/drawing/2014/main" id="{968A9AA4-F2FB-47C6-9B5D-201D645C77D2}"/>
                </a:ext>
              </a:extLst>
            </p:cNvPr>
            <p:cNvSpPr>
              <a:spLocks noEditPoints="1"/>
            </p:cNvSpPr>
            <p:nvPr userDrawn="1"/>
          </p:nvSpPr>
          <p:spPr bwMode="auto">
            <a:xfrm>
              <a:off x="3927" y="2439"/>
              <a:ext cx="142" cy="104"/>
            </a:xfrm>
            <a:custGeom>
              <a:avLst/>
              <a:gdLst>
                <a:gd name="T0" fmla="*/ 0 w 60"/>
                <a:gd name="T1" fmla="*/ 41 h 44"/>
                <a:gd name="T2" fmla="*/ 0 w 60"/>
                <a:gd name="T3" fmla="*/ 41 h 44"/>
                <a:gd name="T4" fmla="*/ 0 w 60"/>
                <a:gd name="T5" fmla="*/ 41 h 44"/>
                <a:gd name="T6" fmla="*/ 0 w 60"/>
                <a:gd name="T7" fmla="*/ 41 h 44"/>
                <a:gd name="T8" fmla="*/ 0 w 60"/>
                <a:gd name="T9" fmla="*/ 42 h 44"/>
                <a:gd name="T10" fmla="*/ 0 w 60"/>
                <a:gd name="T11" fmla="*/ 42 h 44"/>
                <a:gd name="T12" fmla="*/ 0 w 60"/>
                <a:gd name="T13" fmla="*/ 42 h 44"/>
                <a:gd name="T14" fmla="*/ 0 w 60"/>
                <a:gd name="T15" fmla="*/ 42 h 44"/>
                <a:gd name="T16" fmla="*/ 0 w 60"/>
                <a:gd name="T17" fmla="*/ 42 h 44"/>
                <a:gd name="T18" fmla="*/ 0 w 60"/>
                <a:gd name="T19" fmla="*/ 42 h 44"/>
                <a:gd name="T20" fmla="*/ 0 w 60"/>
                <a:gd name="T21" fmla="*/ 42 h 44"/>
                <a:gd name="T22" fmla="*/ 0 w 60"/>
                <a:gd name="T23" fmla="*/ 42 h 44"/>
                <a:gd name="T24" fmla="*/ 0 w 60"/>
                <a:gd name="T25" fmla="*/ 42 h 44"/>
                <a:gd name="T26" fmla="*/ 0 w 60"/>
                <a:gd name="T27" fmla="*/ 42 h 44"/>
                <a:gd name="T28" fmla="*/ 0 w 60"/>
                <a:gd name="T29" fmla="*/ 42 h 44"/>
                <a:gd name="T30" fmla="*/ 0 w 60"/>
                <a:gd name="T31" fmla="*/ 42 h 44"/>
                <a:gd name="T32" fmla="*/ 0 w 60"/>
                <a:gd name="T33" fmla="*/ 42 h 44"/>
                <a:gd name="T34" fmla="*/ 0 w 60"/>
                <a:gd name="T35" fmla="*/ 42 h 44"/>
                <a:gd name="T36" fmla="*/ 0 w 60"/>
                <a:gd name="T37" fmla="*/ 43 h 44"/>
                <a:gd name="T38" fmla="*/ 0 w 60"/>
                <a:gd name="T39" fmla="*/ 43 h 44"/>
                <a:gd name="T40" fmla="*/ 0 w 60"/>
                <a:gd name="T41" fmla="*/ 43 h 44"/>
                <a:gd name="T42" fmla="*/ 0 w 60"/>
                <a:gd name="T43" fmla="*/ 43 h 44"/>
                <a:gd name="T44" fmla="*/ 0 w 60"/>
                <a:gd name="T45" fmla="*/ 43 h 44"/>
                <a:gd name="T46" fmla="*/ 0 w 60"/>
                <a:gd name="T47" fmla="*/ 43 h 44"/>
                <a:gd name="T48" fmla="*/ 0 w 60"/>
                <a:gd name="T49" fmla="*/ 43 h 44"/>
                <a:gd name="T50" fmla="*/ 0 w 60"/>
                <a:gd name="T51" fmla="*/ 43 h 44"/>
                <a:gd name="T52" fmla="*/ 0 w 60"/>
                <a:gd name="T53" fmla="*/ 43 h 44"/>
                <a:gd name="T54" fmla="*/ 0 w 60"/>
                <a:gd name="T55" fmla="*/ 43 h 44"/>
                <a:gd name="T56" fmla="*/ 0 w 60"/>
                <a:gd name="T57" fmla="*/ 43 h 44"/>
                <a:gd name="T58" fmla="*/ 0 w 60"/>
                <a:gd name="T59" fmla="*/ 43 h 44"/>
                <a:gd name="T60" fmla="*/ 0 w 60"/>
                <a:gd name="T61" fmla="*/ 43 h 44"/>
                <a:gd name="T62" fmla="*/ 0 w 60"/>
                <a:gd name="T63" fmla="*/ 44 h 44"/>
                <a:gd name="T64" fmla="*/ 0 w 60"/>
                <a:gd name="T65" fmla="*/ 44 h 44"/>
                <a:gd name="T66" fmla="*/ 0 w 60"/>
                <a:gd name="T67" fmla="*/ 44 h 44"/>
                <a:gd name="T68" fmla="*/ 0 w 60"/>
                <a:gd name="T69" fmla="*/ 44 h 44"/>
                <a:gd name="T70" fmla="*/ 0 w 60"/>
                <a:gd name="T71" fmla="*/ 44 h 44"/>
                <a:gd name="T72" fmla="*/ 0 w 60"/>
                <a:gd name="T73" fmla="*/ 44 h 44"/>
                <a:gd name="T74" fmla="*/ 0 w 60"/>
                <a:gd name="T75" fmla="*/ 44 h 44"/>
                <a:gd name="T76" fmla="*/ 0 w 60"/>
                <a:gd name="T77" fmla="*/ 44 h 44"/>
                <a:gd name="T78" fmla="*/ 0 w 60"/>
                <a:gd name="T79" fmla="*/ 44 h 44"/>
                <a:gd name="T80" fmla="*/ 3 w 60"/>
                <a:gd name="T81" fmla="*/ 38 h 44"/>
                <a:gd name="T82" fmla="*/ 23 w 60"/>
                <a:gd name="T83" fmla="*/ 4 h 44"/>
                <a:gd name="T84" fmla="*/ 40 w 60"/>
                <a:gd name="T85" fmla="*/ 14 h 44"/>
                <a:gd name="T86" fmla="*/ 52 w 60"/>
                <a:gd name="T87" fmla="*/ 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0" h="44">
                  <a:moveTo>
                    <a:pt x="3" y="38"/>
                  </a:moveTo>
                  <a:cubicBezTo>
                    <a:pt x="2" y="39"/>
                    <a:pt x="1" y="40"/>
                    <a:pt x="0" y="41"/>
                  </a:cubicBezTo>
                  <a:cubicBezTo>
                    <a:pt x="0" y="41"/>
                    <a:pt x="0" y="41"/>
                    <a:pt x="0" y="41"/>
                  </a:cubicBezTo>
                  <a:cubicBezTo>
                    <a:pt x="0" y="41"/>
                    <a:pt x="0" y="41"/>
                    <a:pt x="0" y="41"/>
                  </a:cubicBezTo>
                  <a:cubicBezTo>
                    <a:pt x="0" y="41"/>
                    <a:pt x="0" y="41"/>
                    <a:pt x="0" y="41"/>
                  </a:cubicBezTo>
                  <a:cubicBezTo>
                    <a:pt x="0" y="41"/>
                    <a:pt x="0" y="41"/>
                    <a:pt x="0" y="41"/>
                  </a:cubicBezTo>
                  <a:cubicBezTo>
                    <a:pt x="0" y="41"/>
                    <a:pt x="0" y="41"/>
                    <a:pt x="0" y="41"/>
                  </a:cubicBezTo>
                  <a:cubicBezTo>
                    <a:pt x="0" y="41"/>
                    <a:pt x="0" y="41"/>
                    <a:pt x="0" y="41"/>
                  </a:cubicBezTo>
                  <a:cubicBezTo>
                    <a:pt x="0" y="41"/>
                    <a:pt x="0" y="41"/>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2"/>
                  </a:cubicBezTo>
                  <a:cubicBezTo>
                    <a:pt x="0" y="42"/>
                    <a:pt x="0" y="42"/>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3"/>
                  </a:cubicBezTo>
                  <a:cubicBezTo>
                    <a:pt x="0" y="43"/>
                    <a:pt x="0" y="43"/>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0" y="44"/>
                    <a:pt x="0" y="44"/>
                    <a:pt x="0" y="44"/>
                  </a:cubicBezTo>
                  <a:cubicBezTo>
                    <a:pt x="1" y="42"/>
                    <a:pt x="2" y="40"/>
                    <a:pt x="3" y="38"/>
                  </a:cubicBezTo>
                  <a:moveTo>
                    <a:pt x="38" y="0"/>
                  </a:moveTo>
                  <a:cubicBezTo>
                    <a:pt x="33" y="0"/>
                    <a:pt x="27" y="2"/>
                    <a:pt x="23" y="4"/>
                  </a:cubicBezTo>
                  <a:cubicBezTo>
                    <a:pt x="19" y="12"/>
                    <a:pt x="15" y="20"/>
                    <a:pt x="10" y="27"/>
                  </a:cubicBezTo>
                  <a:cubicBezTo>
                    <a:pt x="18" y="19"/>
                    <a:pt x="28" y="14"/>
                    <a:pt x="40" y="14"/>
                  </a:cubicBezTo>
                  <a:cubicBezTo>
                    <a:pt x="47" y="14"/>
                    <a:pt x="54" y="16"/>
                    <a:pt x="60" y="19"/>
                  </a:cubicBezTo>
                  <a:cubicBezTo>
                    <a:pt x="57" y="15"/>
                    <a:pt x="54" y="10"/>
                    <a:pt x="52" y="6"/>
                  </a:cubicBezTo>
                  <a:cubicBezTo>
                    <a:pt x="47" y="3"/>
                    <a:pt x="43" y="1"/>
                    <a:pt x="38" y="0"/>
                  </a:cubicBezTo>
                </a:path>
              </a:pathLst>
            </a:custGeom>
            <a:solidFill>
              <a:srgbClr val="B119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3" name="Freeform 25">
              <a:extLst>
                <a:ext uri="{FF2B5EF4-FFF2-40B4-BE49-F238E27FC236}">
                  <a16:creationId xmlns:a16="http://schemas.microsoft.com/office/drawing/2014/main" id="{FD43365C-51DF-4C6F-A7DB-65267F2D9E57}"/>
                </a:ext>
              </a:extLst>
            </p:cNvPr>
            <p:cNvSpPr>
              <a:spLocks/>
            </p:cNvSpPr>
            <p:nvPr userDrawn="1"/>
          </p:nvSpPr>
          <p:spPr bwMode="auto">
            <a:xfrm>
              <a:off x="3927" y="2448"/>
              <a:ext cx="54" cy="88"/>
            </a:xfrm>
            <a:custGeom>
              <a:avLst/>
              <a:gdLst>
                <a:gd name="T0" fmla="*/ 23 w 23"/>
                <a:gd name="T1" fmla="*/ 0 h 37"/>
                <a:gd name="T2" fmla="*/ 0 w 23"/>
                <a:gd name="T3" fmla="*/ 35 h 37"/>
                <a:gd name="T4" fmla="*/ 0 w 23"/>
                <a:gd name="T5" fmla="*/ 35 h 37"/>
                <a:gd name="T6" fmla="*/ 0 w 23"/>
                <a:gd name="T7" fmla="*/ 35 h 37"/>
                <a:gd name="T8" fmla="*/ 0 w 23"/>
                <a:gd name="T9" fmla="*/ 35 h 37"/>
                <a:gd name="T10" fmla="*/ 0 w 23"/>
                <a:gd name="T11" fmla="*/ 35 h 37"/>
                <a:gd name="T12" fmla="*/ 0 w 23"/>
                <a:gd name="T13" fmla="*/ 35 h 37"/>
                <a:gd name="T14" fmla="*/ 0 w 23"/>
                <a:gd name="T15" fmla="*/ 35 h 37"/>
                <a:gd name="T16" fmla="*/ 0 w 23"/>
                <a:gd name="T17" fmla="*/ 35 h 37"/>
                <a:gd name="T18" fmla="*/ 0 w 23"/>
                <a:gd name="T19" fmla="*/ 36 h 37"/>
                <a:gd name="T20" fmla="*/ 0 w 23"/>
                <a:gd name="T21" fmla="*/ 36 h 37"/>
                <a:gd name="T22" fmla="*/ 0 w 23"/>
                <a:gd name="T23" fmla="*/ 36 h 37"/>
                <a:gd name="T24" fmla="*/ 0 w 23"/>
                <a:gd name="T25" fmla="*/ 36 h 37"/>
                <a:gd name="T26" fmla="*/ 0 w 23"/>
                <a:gd name="T27" fmla="*/ 36 h 37"/>
                <a:gd name="T28" fmla="*/ 0 w 23"/>
                <a:gd name="T29" fmla="*/ 36 h 37"/>
                <a:gd name="T30" fmla="*/ 0 w 23"/>
                <a:gd name="T31" fmla="*/ 36 h 37"/>
                <a:gd name="T32" fmla="*/ 0 w 23"/>
                <a:gd name="T33" fmla="*/ 36 h 37"/>
                <a:gd name="T34" fmla="*/ 0 w 23"/>
                <a:gd name="T35" fmla="*/ 36 h 37"/>
                <a:gd name="T36" fmla="*/ 0 w 23"/>
                <a:gd name="T37" fmla="*/ 36 h 37"/>
                <a:gd name="T38" fmla="*/ 0 w 23"/>
                <a:gd name="T39" fmla="*/ 36 h 37"/>
                <a:gd name="T40" fmla="*/ 0 w 23"/>
                <a:gd name="T41" fmla="*/ 36 h 37"/>
                <a:gd name="T42" fmla="*/ 0 w 23"/>
                <a:gd name="T43" fmla="*/ 36 h 37"/>
                <a:gd name="T44" fmla="*/ 0 w 23"/>
                <a:gd name="T45" fmla="*/ 36 h 37"/>
                <a:gd name="T46" fmla="*/ 0 w 23"/>
                <a:gd name="T47" fmla="*/ 36 h 37"/>
                <a:gd name="T48" fmla="*/ 0 w 23"/>
                <a:gd name="T49" fmla="*/ 36 h 37"/>
                <a:gd name="T50" fmla="*/ 0 w 23"/>
                <a:gd name="T51" fmla="*/ 36 h 37"/>
                <a:gd name="T52" fmla="*/ 0 w 23"/>
                <a:gd name="T53" fmla="*/ 36 h 37"/>
                <a:gd name="T54" fmla="*/ 0 w 23"/>
                <a:gd name="T55" fmla="*/ 36 h 37"/>
                <a:gd name="T56" fmla="*/ 0 w 23"/>
                <a:gd name="T57" fmla="*/ 36 h 37"/>
                <a:gd name="T58" fmla="*/ 0 w 23"/>
                <a:gd name="T59" fmla="*/ 36 h 37"/>
                <a:gd name="T60" fmla="*/ 0 w 23"/>
                <a:gd name="T61" fmla="*/ 36 h 37"/>
                <a:gd name="T62" fmla="*/ 0 w 23"/>
                <a:gd name="T63" fmla="*/ 37 h 37"/>
                <a:gd name="T64" fmla="*/ 0 w 23"/>
                <a:gd name="T65" fmla="*/ 37 h 37"/>
                <a:gd name="T66" fmla="*/ 0 w 23"/>
                <a:gd name="T67" fmla="*/ 37 h 37"/>
                <a:gd name="T68" fmla="*/ 0 w 23"/>
                <a:gd name="T69" fmla="*/ 37 h 37"/>
                <a:gd name="T70" fmla="*/ 0 w 23"/>
                <a:gd name="T71" fmla="*/ 37 h 37"/>
                <a:gd name="T72" fmla="*/ 0 w 23"/>
                <a:gd name="T73" fmla="*/ 37 h 37"/>
                <a:gd name="T74" fmla="*/ 0 w 23"/>
                <a:gd name="T75" fmla="*/ 37 h 37"/>
                <a:gd name="T76" fmla="*/ 0 w 23"/>
                <a:gd name="T77" fmla="*/ 37 h 37"/>
                <a:gd name="T78" fmla="*/ 0 w 23"/>
                <a:gd name="T79" fmla="*/ 37 h 37"/>
                <a:gd name="T80" fmla="*/ 0 w 23"/>
                <a:gd name="T81" fmla="*/ 37 h 37"/>
                <a:gd name="T82" fmla="*/ 0 w 23"/>
                <a:gd name="T83" fmla="*/ 37 h 37"/>
                <a:gd name="T84" fmla="*/ 0 w 23"/>
                <a:gd name="T85" fmla="*/ 37 h 37"/>
                <a:gd name="T86" fmla="*/ 0 w 23"/>
                <a:gd name="T87" fmla="*/ 37 h 37"/>
                <a:gd name="T88" fmla="*/ 0 w 23"/>
                <a:gd name="T89" fmla="*/ 37 h 37"/>
                <a:gd name="T90" fmla="*/ 0 w 23"/>
                <a:gd name="T91" fmla="*/ 37 h 37"/>
                <a:gd name="T92" fmla="*/ 0 w 23"/>
                <a:gd name="T93" fmla="*/ 37 h 37"/>
                <a:gd name="T94" fmla="*/ 0 w 23"/>
                <a:gd name="T95" fmla="*/ 37 h 37"/>
                <a:gd name="T96" fmla="*/ 0 w 23"/>
                <a:gd name="T97" fmla="*/ 37 h 37"/>
                <a:gd name="T98" fmla="*/ 0 w 23"/>
                <a:gd name="T99" fmla="*/ 37 h 37"/>
                <a:gd name="T100" fmla="*/ 0 w 23"/>
                <a:gd name="T101" fmla="*/ 37 h 37"/>
                <a:gd name="T102" fmla="*/ 0 w 23"/>
                <a:gd name="T103" fmla="*/ 37 h 37"/>
                <a:gd name="T104" fmla="*/ 0 w 23"/>
                <a:gd name="T105" fmla="*/ 37 h 37"/>
                <a:gd name="T106" fmla="*/ 0 w 23"/>
                <a:gd name="T107" fmla="*/ 37 h 37"/>
                <a:gd name="T108" fmla="*/ 0 w 23"/>
                <a:gd name="T109" fmla="*/ 37 h 37"/>
                <a:gd name="T110" fmla="*/ 3 w 23"/>
                <a:gd name="T111" fmla="*/ 34 h 37"/>
                <a:gd name="T112" fmla="*/ 10 w 23"/>
                <a:gd name="T113" fmla="*/ 23 h 37"/>
                <a:gd name="T114" fmla="*/ 23 w 23"/>
                <a:gd name="T11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3" h="37">
                  <a:moveTo>
                    <a:pt x="23" y="0"/>
                  </a:moveTo>
                  <a:cubicBezTo>
                    <a:pt x="10" y="7"/>
                    <a:pt x="1" y="20"/>
                    <a:pt x="0" y="35"/>
                  </a:cubicBezTo>
                  <a:cubicBezTo>
                    <a:pt x="0" y="35"/>
                    <a:pt x="0" y="35"/>
                    <a:pt x="0" y="35"/>
                  </a:cubicBezTo>
                  <a:cubicBezTo>
                    <a:pt x="0" y="35"/>
                    <a:pt x="0" y="35"/>
                    <a:pt x="0" y="35"/>
                  </a:cubicBezTo>
                  <a:cubicBezTo>
                    <a:pt x="0" y="35"/>
                    <a:pt x="0" y="35"/>
                    <a:pt x="0" y="35"/>
                  </a:cubicBezTo>
                  <a:cubicBezTo>
                    <a:pt x="0" y="35"/>
                    <a:pt x="0" y="35"/>
                    <a:pt x="0" y="35"/>
                  </a:cubicBezTo>
                  <a:cubicBezTo>
                    <a:pt x="0" y="35"/>
                    <a:pt x="0" y="35"/>
                    <a:pt x="0" y="35"/>
                  </a:cubicBezTo>
                  <a:cubicBezTo>
                    <a:pt x="0" y="35"/>
                    <a:pt x="0" y="35"/>
                    <a:pt x="0" y="35"/>
                  </a:cubicBezTo>
                  <a:cubicBezTo>
                    <a:pt x="0" y="35"/>
                    <a:pt x="0" y="35"/>
                    <a:pt x="0" y="35"/>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6"/>
                    <a:pt x="0" y="36"/>
                    <a:pt x="0" y="36"/>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0" y="37"/>
                    <a:pt x="0" y="37"/>
                    <a:pt x="0" y="37"/>
                  </a:cubicBezTo>
                  <a:cubicBezTo>
                    <a:pt x="1" y="36"/>
                    <a:pt x="2" y="35"/>
                    <a:pt x="3" y="34"/>
                  </a:cubicBezTo>
                  <a:cubicBezTo>
                    <a:pt x="5" y="30"/>
                    <a:pt x="7" y="26"/>
                    <a:pt x="10" y="23"/>
                  </a:cubicBezTo>
                  <a:cubicBezTo>
                    <a:pt x="15" y="16"/>
                    <a:pt x="19" y="8"/>
                    <a:pt x="23" y="0"/>
                  </a:cubicBezTo>
                </a:path>
              </a:pathLst>
            </a:custGeom>
            <a:solidFill>
              <a:srgbClr val="AF1A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4" name="Freeform 26">
              <a:extLst>
                <a:ext uri="{FF2B5EF4-FFF2-40B4-BE49-F238E27FC236}">
                  <a16:creationId xmlns:a16="http://schemas.microsoft.com/office/drawing/2014/main" id="{252670D7-B99D-4FDE-B9CF-507CA38913E8}"/>
                </a:ext>
              </a:extLst>
            </p:cNvPr>
            <p:cNvSpPr>
              <a:spLocks/>
            </p:cNvSpPr>
            <p:nvPr userDrawn="1"/>
          </p:nvSpPr>
          <p:spPr bwMode="auto">
            <a:xfrm>
              <a:off x="4117" y="2562"/>
              <a:ext cx="2" cy="12"/>
            </a:xfrm>
            <a:custGeom>
              <a:avLst/>
              <a:gdLst>
                <a:gd name="T0" fmla="*/ 1 w 1"/>
                <a:gd name="T1" fmla="*/ 0 h 5"/>
                <a:gd name="T2" fmla="*/ 0 w 1"/>
                <a:gd name="T3" fmla="*/ 3 h 5"/>
                <a:gd name="T4" fmla="*/ 1 w 1"/>
                <a:gd name="T5" fmla="*/ 5 h 5"/>
                <a:gd name="T6" fmla="*/ 1 w 1"/>
                <a:gd name="T7" fmla="*/ 3 h 5"/>
                <a:gd name="T8" fmla="*/ 1 w 1"/>
                <a:gd name="T9" fmla="*/ 0 h 5"/>
              </a:gdLst>
              <a:ahLst/>
              <a:cxnLst>
                <a:cxn ang="0">
                  <a:pos x="T0" y="T1"/>
                </a:cxn>
                <a:cxn ang="0">
                  <a:pos x="T2" y="T3"/>
                </a:cxn>
                <a:cxn ang="0">
                  <a:pos x="T4" y="T5"/>
                </a:cxn>
                <a:cxn ang="0">
                  <a:pos x="T6" y="T7"/>
                </a:cxn>
                <a:cxn ang="0">
                  <a:pos x="T8" y="T9"/>
                </a:cxn>
              </a:cxnLst>
              <a:rect l="0" t="0" r="r" b="b"/>
              <a:pathLst>
                <a:path w="1" h="5">
                  <a:moveTo>
                    <a:pt x="1" y="0"/>
                  </a:moveTo>
                  <a:cubicBezTo>
                    <a:pt x="1" y="1"/>
                    <a:pt x="1" y="2"/>
                    <a:pt x="0" y="3"/>
                  </a:cubicBezTo>
                  <a:cubicBezTo>
                    <a:pt x="1" y="3"/>
                    <a:pt x="1" y="4"/>
                    <a:pt x="1" y="5"/>
                  </a:cubicBezTo>
                  <a:cubicBezTo>
                    <a:pt x="1" y="4"/>
                    <a:pt x="1" y="4"/>
                    <a:pt x="1" y="3"/>
                  </a:cubicBezTo>
                  <a:cubicBezTo>
                    <a:pt x="1" y="2"/>
                    <a:pt x="1" y="1"/>
                    <a:pt x="1" y="0"/>
                  </a:cubicBezTo>
                </a:path>
              </a:pathLst>
            </a:custGeom>
            <a:solidFill>
              <a:srgbClr val="84BE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5" name="Freeform 27">
              <a:extLst>
                <a:ext uri="{FF2B5EF4-FFF2-40B4-BE49-F238E27FC236}">
                  <a16:creationId xmlns:a16="http://schemas.microsoft.com/office/drawing/2014/main" id="{33B967CE-AD09-4076-A802-980D40114F15}"/>
                </a:ext>
              </a:extLst>
            </p:cNvPr>
            <p:cNvSpPr>
              <a:spLocks/>
            </p:cNvSpPr>
            <p:nvPr userDrawn="1"/>
          </p:nvSpPr>
          <p:spPr bwMode="auto">
            <a:xfrm>
              <a:off x="3934" y="2569"/>
              <a:ext cx="185" cy="100"/>
            </a:xfrm>
            <a:custGeom>
              <a:avLst/>
              <a:gdLst>
                <a:gd name="T0" fmla="*/ 77 w 78"/>
                <a:gd name="T1" fmla="*/ 0 h 42"/>
                <a:gd name="T2" fmla="*/ 38 w 78"/>
                <a:gd name="T3" fmla="*/ 27 h 42"/>
                <a:gd name="T4" fmla="*/ 29 w 78"/>
                <a:gd name="T5" fmla="*/ 26 h 42"/>
                <a:gd name="T6" fmla="*/ 25 w 78"/>
                <a:gd name="T7" fmla="*/ 26 h 42"/>
                <a:gd name="T8" fmla="*/ 0 w 78"/>
                <a:gd name="T9" fmla="*/ 17 h 42"/>
                <a:gd name="T10" fmla="*/ 37 w 78"/>
                <a:gd name="T11" fmla="*/ 42 h 42"/>
                <a:gd name="T12" fmla="*/ 78 w 78"/>
                <a:gd name="T13" fmla="*/ 2 h 42"/>
                <a:gd name="T14" fmla="*/ 77 w 78"/>
                <a:gd name="T15" fmla="*/ 0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8" h="42">
                  <a:moveTo>
                    <a:pt x="77" y="0"/>
                  </a:moveTo>
                  <a:cubicBezTo>
                    <a:pt x="72" y="16"/>
                    <a:pt x="56" y="27"/>
                    <a:pt x="38" y="27"/>
                  </a:cubicBezTo>
                  <a:cubicBezTo>
                    <a:pt x="35" y="27"/>
                    <a:pt x="32" y="27"/>
                    <a:pt x="29" y="26"/>
                  </a:cubicBezTo>
                  <a:cubicBezTo>
                    <a:pt x="27" y="26"/>
                    <a:pt x="26" y="26"/>
                    <a:pt x="25" y="26"/>
                  </a:cubicBezTo>
                  <a:cubicBezTo>
                    <a:pt x="15" y="26"/>
                    <a:pt x="7" y="23"/>
                    <a:pt x="0" y="17"/>
                  </a:cubicBezTo>
                  <a:cubicBezTo>
                    <a:pt x="6" y="32"/>
                    <a:pt x="20" y="42"/>
                    <a:pt x="37" y="42"/>
                  </a:cubicBezTo>
                  <a:cubicBezTo>
                    <a:pt x="59" y="42"/>
                    <a:pt x="77" y="24"/>
                    <a:pt x="78" y="2"/>
                  </a:cubicBezTo>
                  <a:cubicBezTo>
                    <a:pt x="78" y="1"/>
                    <a:pt x="78" y="0"/>
                    <a:pt x="77" y="0"/>
                  </a:cubicBezTo>
                </a:path>
              </a:pathLst>
            </a:custGeom>
            <a:solidFill>
              <a:srgbClr val="86A3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6" name="Freeform 28">
              <a:extLst>
                <a:ext uri="{FF2B5EF4-FFF2-40B4-BE49-F238E27FC236}">
                  <a16:creationId xmlns:a16="http://schemas.microsoft.com/office/drawing/2014/main" id="{32B30AB6-E48F-41E7-B7B3-8F959CEAA3D8}"/>
                </a:ext>
              </a:extLst>
            </p:cNvPr>
            <p:cNvSpPr>
              <a:spLocks/>
            </p:cNvSpPr>
            <p:nvPr userDrawn="1"/>
          </p:nvSpPr>
          <p:spPr bwMode="auto">
            <a:xfrm>
              <a:off x="4084" y="2493"/>
              <a:ext cx="35" cy="76"/>
            </a:xfrm>
            <a:custGeom>
              <a:avLst/>
              <a:gdLst>
                <a:gd name="T0" fmla="*/ 0 w 15"/>
                <a:gd name="T1" fmla="*/ 0 h 32"/>
                <a:gd name="T2" fmla="*/ 3 w 15"/>
                <a:gd name="T3" fmla="*/ 12 h 32"/>
                <a:gd name="T4" fmla="*/ 3 w 15"/>
                <a:gd name="T5" fmla="*/ 12 h 32"/>
                <a:gd name="T6" fmla="*/ 3 w 15"/>
                <a:gd name="T7" fmla="*/ 12 h 32"/>
                <a:gd name="T8" fmla="*/ 3 w 15"/>
                <a:gd name="T9" fmla="*/ 12 h 32"/>
                <a:gd name="T10" fmla="*/ 3 w 15"/>
                <a:gd name="T11" fmla="*/ 12 h 32"/>
                <a:gd name="T12" fmla="*/ 14 w 15"/>
                <a:gd name="T13" fmla="*/ 32 h 32"/>
                <a:gd name="T14" fmla="*/ 15 w 15"/>
                <a:gd name="T15" fmla="*/ 29 h 32"/>
                <a:gd name="T16" fmla="*/ 0 w 15"/>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32">
                  <a:moveTo>
                    <a:pt x="0" y="0"/>
                  </a:moveTo>
                  <a:cubicBezTo>
                    <a:pt x="1" y="4"/>
                    <a:pt x="2" y="8"/>
                    <a:pt x="3" y="12"/>
                  </a:cubicBezTo>
                  <a:cubicBezTo>
                    <a:pt x="3" y="12"/>
                    <a:pt x="3" y="12"/>
                    <a:pt x="3" y="12"/>
                  </a:cubicBezTo>
                  <a:cubicBezTo>
                    <a:pt x="3" y="12"/>
                    <a:pt x="3" y="12"/>
                    <a:pt x="3" y="12"/>
                  </a:cubicBezTo>
                  <a:cubicBezTo>
                    <a:pt x="3" y="12"/>
                    <a:pt x="3" y="12"/>
                    <a:pt x="3" y="12"/>
                  </a:cubicBezTo>
                  <a:cubicBezTo>
                    <a:pt x="3" y="12"/>
                    <a:pt x="3" y="12"/>
                    <a:pt x="3" y="12"/>
                  </a:cubicBezTo>
                  <a:cubicBezTo>
                    <a:pt x="7" y="19"/>
                    <a:pt x="11" y="25"/>
                    <a:pt x="14" y="32"/>
                  </a:cubicBezTo>
                  <a:cubicBezTo>
                    <a:pt x="15" y="31"/>
                    <a:pt x="15" y="30"/>
                    <a:pt x="15" y="29"/>
                  </a:cubicBezTo>
                  <a:cubicBezTo>
                    <a:pt x="14" y="17"/>
                    <a:pt x="8" y="7"/>
                    <a:pt x="0" y="0"/>
                  </a:cubicBezTo>
                </a:path>
              </a:pathLst>
            </a:custGeom>
            <a:solidFill>
              <a:srgbClr val="87A6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7" name="Freeform 29">
              <a:extLst>
                <a:ext uri="{FF2B5EF4-FFF2-40B4-BE49-F238E27FC236}">
                  <a16:creationId xmlns:a16="http://schemas.microsoft.com/office/drawing/2014/main" id="{CC10B33B-F689-4B0B-84F6-A12D60A4D5DE}"/>
                </a:ext>
              </a:extLst>
            </p:cNvPr>
            <p:cNvSpPr>
              <a:spLocks/>
            </p:cNvSpPr>
            <p:nvPr userDrawn="1"/>
          </p:nvSpPr>
          <p:spPr bwMode="auto">
            <a:xfrm>
              <a:off x="4003" y="2522"/>
              <a:ext cx="114" cy="112"/>
            </a:xfrm>
            <a:custGeom>
              <a:avLst/>
              <a:gdLst>
                <a:gd name="T0" fmla="*/ 37 w 48"/>
                <a:gd name="T1" fmla="*/ 0 h 47"/>
                <a:gd name="T2" fmla="*/ 37 w 48"/>
                <a:gd name="T3" fmla="*/ 0 h 47"/>
                <a:gd name="T4" fmla="*/ 37 w 48"/>
                <a:gd name="T5" fmla="*/ 1 h 47"/>
                <a:gd name="T6" fmla="*/ 37 w 48"/>
                <a:gd name="T7" fmla="*/ 1 h 47"/>
                <a:gd name="T8" fmla="*/ 37 w 48"/>
                <a:gd name="T9" fmla="*/ 1 h 47"/>
                <a:gd name="T10" fmla="*/ 37 w 48"/>
                <a:gd name="T11" fmla="*/ 1 h 47"/>
                <a:gd name="T12" fmla="*/ 37 w 48"/>
                <a:gd name="T13" fmla="*/ 1 h 47"/>
                <a:gd name="T14" fmla="*/ 37 w 48"/>
                <a:gd name="T15" fmla="*/ 1 h 47"/>
                <a:gd name="T16" fmla="*/ 37 w 48"/>
                <a:gd name="T17" fmla="*/ 1 h 47"/>
                <a:gd name="T18" fmla="*/ 37 w 48"/>
                <a:gd name="T19" fmla="*/ 2 h 47"/>
                <a:gd name="T20" fmla="*/ 37 w 48"/>
                <a:gd name="T21" fmla="*/ 2 h 47"/>
                <a:gd name="T22" fmla="*/ 37 w 48"/>
                <a:gd name="T23" fmla="*/ 2 h 47"/>
                <a:gd name="T24" fmla="*/ 37 w 48"/>
                <a:gd name="T25" fmla="*/ 2 h 47"/>
                <a:gd name="T26" fmla="*/ 37 w 48"/>
                <a:gd name="T27" fmla="*/ 2 h 47"/>
                <a:gd name="T28" fmla="*/ 37 w 48"/>
                <a:gd name="T29" fmla="*/ 2 h 47"/>
                <a:gd name="T30" fmla="*/ 37 w 48"/>
                <a:gd name="T31" fmla="*/ 2 h 47"/>
                <a:gd name="T32" fmla="*/ 37 w 48"/>
                <a:gd name="T33" fmla="*/ 2 h 47"/>
                <a:gd name="T34" fmla="*/ 37 w 48"/>
                <a:gd name="T35" fmla="*/ 3 h 47"/>
                <a:gd name="T36" fmla="*/ 37 w 48"/>
                <a:gd name="T37" fmla="*/ 3 h 47"/>
                <a:gd name="T38" fmla="*/ 37 w 48"/>
                <a:gd name="T39" fmla="*/ 3 h 47"/>
                <a:gd name="T40" fmla="*/ 37 w 48"/>
                <a:gd name="T41" fmla="*/ 3 h 47"/>
                <a:gd name="T42" fmla="*/ 37 w 48"/>
                <a:gd name="T43" fmla="*/ 3 h 47"/>
                <a:gd name="T44" fmla="*/ 37 w 48"/>
                <a:gd name="T45" fmla="*/ 3 h 47"/>
                <a:gd name="T46" fmla="*/ 37 w 48"/>
                <a:gd name="T47" fmla="*/ 3 h 47"/>
                <a:gd name="T48" fmla="*/ 37 w 48"/>
                <a:gd name="T49" fmla="*/ 4 h 47"/>
                <a:gd name="T50" fmla="*/ 37 w 48"/>
                <a:gd name="T51" fmla="*/ 4 h 47"/>
                <a:gd name="T52" fmla="*/ 37 w 48"/>
                <a:gd name="T53" fmla="*/ 4 h 47"/>
                <a:gd name="T54" fmla="*/ 37 w 48"/>
                <a:gd name="T55" fmla="*/ 4 h 47"/>
                <a:gd name="T56" fmla="*/ 37 w 48"/>
                <a:gd name="T57" fmla="*/ 4 h 47"/>
                <a:gd name="T58" fmla="*/ 37 w 48"/>
                <a:gd name="T59" fmla="*/ 4 h 47"/>
                <a:gd name="T60" fmla="*/ 37 w 48"/>
                <a:gd name="T61" fmla="*/ 4 h 47"/>
                <a:gd name="T62" fmla="*/ 37 w 48"/>
                <a:gd name="T63" fmla="*/ 4 h 47"/>
                <a:gd name="T64" fmla="*/ 37 w 48"/>
                <a:gd name="T65" fmla="*/ 5 h 47"/>
                <a:gd name="T66" fmla="*/ 37 w 48"/>
                <a:gd name="T67" fmla="*/ 5 h 47"/>
                <a:gd name="T68" fmla="*/ 37 w 48"/>
                <a:gd name="T69" fmla="*/ 5 h 47"/>
                <a:gd name="T70" fmla="*/ 37 w 48"/>
                <a:gd name="T71" fmla="*/ 5 h 47"/>
                <a:gd name="T72" fmla="*/ 37 w 48"/>
                <a:gd name="T73" fmla="*/ 5 h 47"/>
                <a:gd name="T74" fmla="*/ 37 w 48"/>
                <a:gd name="T75" fmla="*/ 5 h 47"/>
                <a:gd name="T76" fmla="*/ 37 w 48"/>
                <a:gd name="T77" fmla="*/ 5 h 47"/>
                <a:gd name="T78" fmla="*/ 37 w 48"/>
                <a:gd name="T79" fmla="*/ 5 h 47"/>
                <a:gd name="T80" fmla="*/ 37 w 48"/>
                <a:gd name="T81" fmla="*/ 6 h 47"/>
                <a:gd name="T82" fmla="*/ 37 w 48"/>
                <a:gd name="T83" fmla="*/ 6 h 47"/>
                <a:gd name="T84" fmla="*/ 37 w 48"/>
                <a:gd name="T85" fmla="*/ 6 h 47"/>
                <a:gd name="T86" fmla="*/ 37 w 48"/>
                <a:gd name="T87" fmla="*/ 6 h 47"/>
                <a:gd name="T88" fmla="*/ 37 w 48"/>
                <a:gd name="T89" fmla="*/ 6 h 47"/>
                <a:gd name="T90" fmla="*/ 37 w 48"/>
                <a:gd name="T91" fmla="*/ 6 h 47"/>
                <a:gd name="T92" fmla="*/ 37 w 48"/>
                <a:gd name="T93" fmla="*/ 6 h 47"/>
                <a:gd name="T94" fmla="*/ 37 w 48"/>
                <a:gd name="T95" fmla="*/ 7 h 47"/>
                <a:gd name="T96" fmla="*/ 37 w 48"/>
                <a:gd name="T97" fmla="*/ 7 h 47"/>
                <a:gd name="T98" fmla="*/ 37 w 48"/>
                <a:gd name="T99" fmla="*/ 7 h 47"/>
                <a:gd name="T100" fmla="*/ 37 w 48"/>
                <a:gd name="T101" fmla="*/ 7 h 47"/>
                <a:gd name="T102" fmla="*/ 37 w 48"/>
                <a:gd name="T103" fmla="*/ 7 h 47"/>
                <a:gd name="T104" fmla="*/ 48 w 48"/>
                <a:gd name="T105" fmla="*/ 2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47">
                  <a:moveTo>
                    <a:pt x="37" y="0"/>
                  </a:moveTo>
                  <a:cubicBezTo>
                    <a:pt x="37" y="0"/>
                    <a:pt x="37" y="0"/>
                    <a:pt x="37" y="0"/>
                  </a:cubicBezTo>
                  <a:cubicBezTo>
                    <a:pt x="37" y="0"/>
                    <a:pt x="37" y="0"/>
                    <a:pt x="37" y="0"/>
                  </a:cubicBezTo>
                  <a:cubicBezTo>
                    <a:pt x="37" y="0"/>
                    <a:pt x="37" y="0"/>
                    <a:pt x="37" y="0"/>
                  </a:cubicBezTo>
                  <a:cubicBezTo>
                    <a:pt x="37" y="0"/>
                    <a:pt x="37" y="0"/>
                    <a:pt x="37" y="0"/>
                  </a:cubicBezTo>
                  <a:cubicBezTo>
                    <a:pt x="37" y="0"/>
                    <a:pt x="37" y="0"/>
                    <a:pt x="37" y="0"/>
                  </a:cubicBezTo>
                  <a:cubicBezTo>
                    <a:pt x="37" y="0"/>
                    <a:pt x="37" y="0"/>
                    <a:pt x="37" y="0"/>
                  </a:cubicBezTo>
                  <a:cubicBezTo>
                    <a:pt x="37" y="0"/>
                    <a:pt x="37" y="0"/>
                    <a:pt x="37" y="0"/>
                  </a:cubicBezTo>
                  <a:cubicBezTo>
                    <a:pt x="37" y="0"/>
                    <a:pt x="37" y="0"/>
                    <a:pt x="37" y="0"/>
                  </a:cubicBezTo>
                  <a:cubicBezTo>
                    <a:pt x="37" y="0"/>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7" y="3"/>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4"/>
                    <a:pt x="37" y="4"/>
                    <a:pt x="37" y="4"/>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5"/>
                  </a:cubicBezTo>
                  <a:cubicBezTo>
                    <a:pt x="37" y="5"/>
                    <a:pt x="37" y="5"/>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6"/>
                  </a:cubicBezTo>
                  <a:cubicBezTo>
                    <a:pt x="37" y="6"/>
                    <a:pt x="37" y="6"/>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7" y="7"/>
                    <a:pt x="37" y="7"/>
                    <a:pt x="37" y="7"/>
                  </a:cubicBezTo>
                  <a:cubicBezTo>
                    <a:pt x="36" y="28"/>
                    <a:pt x="20" y="44"/>
                    <a:pt x="0" y="46"/>
                  </a:cubicBezTo>
                  <a:cubicBezTo>
                    <a:pt x="3" y="47"/>
                    <a:pt x="6" y="47"/>
                    <a:pt x="9" y="47"/>
                  </a:cubicBezTo>
                  <a:cubicBezTo>
                    <a:pt x="27" y="47"/>
                    <a:pt x="43" y="36"/>
                    <a:pt x="48" y="20"/>
                  </a:cubicBezTo>
                  <a:cubicBezTo>
                    <a:pt x="45" y="13"/>
                    <a:pt x="41" y="7"/>
                    <a:pt x="37" y="0"/>
                  </a:cubicBezTo>
                </a:path>
              </a:pathLst>
            </a:custGeom>
            <a:solidFill>
              <a:srgbClr val="86A3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8" name="Freeform 30">
              <a:extLst>
                <a:ext uri="{FF2B5EF4-FFF2-40B4-BE49-F238E27FC236}">
                  <a16:creationId xmlns:a16="http://schemas.microsoft.com/office/drawing/2014/main" id="{091C781B-3507-4240-BFD3-57DC676C6A43}"/>
                </a:ext>
              </a:extLst>
            </p:cNvPr>
            <p:cNvSpPr>
              <a:spLocks/>
            </p:cNvSpPr>
            <p:nvPr userDrawn="1"/>
          </p:nvSpPr>
          <p:spPr bwMode="auto">
            <a:xfrm>
              <a:off x="3924" y="2543"/>
              <a:ext cx="79" cy="88"/>
            </a:xfrm>
            <a:custGeom>
              <a:avLst/>
              <a:gdLst>
                <a:gd name="T0" fmla="*/ 1 w 33"/>
                <a:gd name="T1" fmla="*/ 0 h 37"/>
                <a:gd name="T2" fmla="*/ 0 w 33"/>
                <a:gd name="T3" fmla="*/ 11 h 37"/>
                <a:gd name="T4" fmla="*/ 4 w 33"/>
                <a:gd name="T5" fmla="*/ 28 h 37"/>
                <a:gd name="T6" fmla="*/ 29 w 33"/>
                <a:gd name="T7" fmla="*/ 37 h 37"/>
                <a:gd name="T8" fmla="*/ 33 w 33"/>
                <a:gd name="T9" fmla="*/ 37 h 37"/>
                <a:gd name="T10" fmla="*/ 9 w 33"/>
                <a:gd name="T11" fmla="*/ 21 h 37"/>
                <a:gd name="T12" fmla="*/ 9 w 33"/>
                <a:gd name="T13" fmla="*/ 21 h 37"/>
                <a:gd name="T14" fmla="*/ 9 w 33"/>
                <a:gd name="T15" fmla="*/ 21 h 37"/>
                <a:gd name="T16" fmla="*/ 9 w 33"/>
                <a:gd name="T17" fmla="*/ 21 h 37"/>
                <a:gd name="T18" fmla="*/ 9 w 33"/>
                <a:gd name="T19" fmla="*/ 21 h 37"/>
                <a:gd name="T20" fmla="*/ 9 w 33"/>
                <a:gd name="T21" fmla="*/ 21 h 37"/>
                <a:gd name="T22" fmla="*/ 9 w 33"/>
                <a:gd name="T23" fmla="*/ 21 h 37"/>
                <a:gd name="T24" fmla="*/ 9 w 33"/>
                <a:gd name="T25" fmla="*/ 21 h 37"/>
                <a:gd name="T26" fmla="*/ 9 w 33"/>
                <a:gd name="T27" fmla="*/ 20 h 37"/>
                <a:gd name="T28" fmla="*/ 9 w 33"/>
                <a:gd name="T29" fmla="*/ 20 h 37"/>
                <a:gd name="T30" fmla="*/ 9 w 33"/>
                <a:gd name="T31" fmla="*/ 20 h 37"/>
                <a:gd name="T32" fmla="*/ 9 w 33"/>
                <a:gd name="T33" fmla="*/ 20 h 37"/>
                <a:gd name="T34" fmla="*/ 9 w 33"/>
                <a:gd name="T35" fmla="*/ 20 h 37"/>
                <a:gd name="T36" fmla="*/ 9 w 33"/>
                <a:gd name="T37" fmla="*/ 20 h 37"/>
                <a:gd name="T38" fmla="*/ 9 w 33"/>
                <a:gd name="T39" fmla="*/ 20 h 37"/>
                <a:gd name="T40" fmla="*/ 9 w 33"/>
                <a:gd name="T41" fmla="*/ 20 h 37"/>
                <a:gd name="T42" fmla="*/ 9 w 33"/>
                <a:gd name="T43" fmla="*/ 20 h 37"/>
                <a:gd name="T44" fmla="*/ 9 w 33"/>
                <a:gd name="T45" fmla="*/ 20 h 37"/>
                <a:gd name="T46" fmla="*/ 9 w 33"/>
                <a:gd name="T47" fmla="*/ 20 h 37"/>
                <a:gd name="T48" fmla="*/ 8 w 33"/>
                <a:gd name="T49" fmla="*/ 20 h 37"/>
                <a:gd name="T50" fmla="*/ 8 w 33"/>
                <a:gd name="T51" fmla="*/ 20 h 37"/>
                <a:gd name="T52" fmla="*/ 1 w 33"/>
                <a:gd name="T53" fmla="*/ 1 h 37"/>
                <a:gd name="T54" fmla="*/ 1 w 33"/>
                <a:gd name="T55" fmla="*/ 1 h 37"/>
                <a:gd name="T56" fmla="*/ 1 w 33"/>
                <a:gd name="T57" fmla="*/ 1 h 37"/>
                <a:gd name="T58" fmla="*/ 1 w 33"/>
                <a:gd name="T59" fmla="*/ 1 h 37"/>
                <a:gd name="T60" fmla="*/ 1 w 33"/>
                <a:gd name="T61" fmla="*/ 1 h 37"/>
                <a:gd name="T62" fmla="*/ 1 w 33"/>
                <a:gd name="T63" fmla="*/ 1 h 37"/>
                <a:gd name="T64" fmla="*/ 1 w 33"/>
                <a:gd name="T65" fmla="*/ 1 h 37"/>
                <a:gd name="T66" fmla="*/ 1 w 33"/>
                <a:gd name="T67" fmla="*/ 1 h 37"/>
                <a:gd name="T68" fmla="*/ 1 w 33"/>
                <a:gd name="T69" fmla="*/ 0 h 37"/>
                <a:gd name="T70" fmla="*/ 1 w 33"/>
                <a:gd name="T71" fmla="*/ 0 h 37"/>
                <a:gd name="T72" fmla="*/ 1 w 33"/>
                <a:gd name="T73" fmla="*/ 0 h 37"/>
                <a:gd name="T74" fmla="*/ 1 w 33"/>
                <a:gd name="T75" fmla="*/ 0 h 37"/>
                <a:gd name="T76" fmla="*/ 1 w 33"/>
                <a:gd name="T7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3" h="37">
                  <a:moveTo>
                    <a:pt x="1" y="0"/>
                  </a:moveTo>
                  <a:cubicBezTo>
                    <a:pt x="0" y="4"/>
                    <a:pt x="0" y="7"/>
                    <a:pt x="0" y="11"/>
                  </a:cubicBezTo>
                  <a:cubicBezTo>
                    <a:pt x="0" y="17"/>
                    <a:pt x="1" y="23"/>
                    <a:pt x="4" y="28"/>
                  </a:cubicBezTo>
                  <a:cubicBezTo>
                    <a:pt x="11" y="34"/>
                    <a:pt x="19" y="37"/>
                    <a:pt x="29" y="37"/>
                  </a:cubicBezTo>
                  <a:cubicBezTo>
                    <a:pt x="30" y="37"/>
                    <a:pt x="31" y="37"/>
                    <a:pt x="33" y="37"/>
                  </a:cubicBezTo>
                  <a:cubicBezTo>
                    <a:pt x="23" y="35"/>
                    <a:pt x="14" y="29"/>
                    <a:pt x="9" y="21"/>
                  </a:cubicBezTo>
                  <a:cubicBezTo>
                    <a:pt x="9" y="21"/>
                    <a:pt x="9" y="21"/>
                    <a:pt x="9" y="21"/>
                  </a:cubicBezTo>
                  <a:cubicBezTo>
                    <a:pt x="9" y="21"/>
                    <a:pt x="9" y="21"/>
                    <a:pt x="9" y="21"/>
                  </a:cubicBezTo>
                  <a:cubicBezTo>
                    <a:pt x="9" y="21"/>
                    <a:pt x="9" y="21"/>
                    <a:pt x="9" y="21"/>
                  </a:cubicBezTo>
                  <a:cubicBezTo>
                    <a:pt x="9" y="21"/>
                    <a:pt x="9" y="21"/>
                    <a:pt x="9" y="21"/>
                  </a:cubicBezTo>
                  <a:cubicBezTo>
                    <a:pt x="9" y="21"/>
                    <a:pt x="9" y="21"/>
                    <a:pt x="9" y="21"/>
                  </a:cubicBezTo>
                  <a:cubicBezTo>
                    <a:pt x="9" y="21"/>
                    <a:pt x="9" y="21"/>
                    <a:pt x="9" y="21"/>
                  </a:cubicBezTo>
                  <a:cubicBezTo>
                    <a:pt x="9" y="21"/>
                    <a:pt x="9" y="21"/>
                    <a:pt x="9" y="21"/>
                  </a:cubicBezTo>
                  <a:cubicBezTo>
                    <a:pt x="9" y="21"/>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9" y="20"/>
                    <a:pt x="9" y="20"/>
                    <a:pt x="9" y="20"/>
                  </a:cubicBezTo>
                  <a:cubicBezTo>
                    <a:pt x="8" y="20"/>
                    <a:pt x="8" y="20"/>
                    <a:pt x="8" y="20"/>
                  </a:cubicBezTo>
                  <a:cubicBezTo>
                    <a:pt x="8" y="20"/>
                    <a:pt x="8" y="20"/>
                    <a:pt x="8" y="20"/>
                  </a:cubicBezTo>
                  <a:cubicBezTo>
                    <a:pt x="5" y="15"/>
                    <a:pt x="2" y="8"/>
                    <a:pt x="1" y="1"/>
                  </a:cubicBezTo>
                  <a:cubicBezTo>
                    <a:pt x="1" y="1"/>
                    <a:pt x="1" y="1"/>
                    <a:pt x="1" y="1"/>
                  </a:cubicBezTo>
                  <a:cubicBezTo>
                    <a:pt x="1" y="1"/>
                    <a:pt x="1" y="1"/>
                    <a:pt x="1" y="1"/>
                  </a:cubicBezTo>
                  <a:cubicBezTo>
                    <a:pt x="1" y="1"/>
                    <a:pt x="1" y="1"/>
                    <a:pt x="1" y="1"/>
                  </a:cubicBezTo>
                  <a:cubicBezTo>
                    <a:pt x="1" y="1"/>
                    <a:pt x="1" y="1"/>
                    <a:pt x="1" y="1"/>
                  </a:cubicBezTo>
                  <a:cubicBezTo>
                    <a:pt x="1" y="1"/>
                    <a:pt x="1" y="1"/>
                    <a:pt x="1" y="1"/>
                  </a:cubicBezTo>
                  <a:cubicBezTo>
                    <a:pt x="1" y="1"/>
                    <a:pt x="1" y="1"/>
                    <a:pt x="1" y="1"/>
                  </a:cubicBezTo>
                  <a:cubicBezTo>
                    <a:pt x="1" y="1"/>
                    <a:pt x="1" y="1"/>
                    <a:pt x="1" y="1"/>
                  </a:cubicBezTo>
                  <a:cubicBezTo>
                    <a:pt x="1" y="1"/>
                    <a:pt x="1" y="1"/>
                    <a:pt x="1" y="0"/>
                  </a:cubicBezTo>
                  <a:cubicBezTo>
                    <a:pt x="1" y="0"/>
                    <a:pt x="1" y="0"/>
                    <a:pt x="1" y="0"/>
                  </a:cubicBezTo>
                  <a:cubicBezTo>
                    <a:pt x="1" y="0"/>
                    <a:pt x="1" y="0"/>
                    <a:pt x="1" y="0"/>
                  </a:cubicBezTo>
                  <a:cubicBezTo>
                    <a:pt x="1" y="0"/>
                    <a:pt x="1" y="0"/>
                    <a:pt x="1" y="0"/>
                  </a:cubicBezTo>
                  <a:cubicBezTo>
                    <a:pt x="1" y="0"/>
                    <a:pt x="1" y="0"/>
                    <a:pt x="1" y="0"/>
                  </a:cubicBezTo>
                </a:path>
              </a:pathLst>
            </a:custGeom>
            <a:solidFill>
              <a:srgbClr val="87B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9" name="Freeform 31">
              <a:extLst>
                <a:ext uri="{FF2B5EF4-FFF2-40B4-BE49-F238E27FC236}">
                  <a16:creationId xmlns:a16="http://schemas.microsoft.com/office/drawing/2014/main" id="{5351E4EE-A6F7-4C37-9576-5370A0EF9467}"/>
                </a:ext>
              </a:extLst>
            </p:cNvPr>
            <p:cNvSpPr>
              <a:spLocks noEditPoints="1"/>
            </p:cNvSpPr>
            <p:nvPr userDrawn="1"/>
          </p:nvSpPr>
          <p:spPr bwMode="auto">
            <a:xfrm>
              <a:off x="4084" y="2493"/>
              <a:ext cx="7" cy="29"/>
            </a:xfrm>
            <a:custGeom>
              <a:avLst/>
              <a:gdLst>
                <a:gd name="T0" fmla="*/ 3 w 3"/>
                <a:gd name="T1" fmla="*/ 12 h 12"/>
                <a:gd name="T2" fmla="*/ 3 w 3"/>
                <a:gd name="T3" fmla="*/ 12 h 12"/>
                <a:gd name="T4" fmla="*/ 3 w 3"/>
                <a:gd name="T5" fmla="*/ 12 h 12"/>
                <a:gd name="T6" fmla="*/ 3 w 3"/>
                <a:gd name="T7" fmla="*/ 12 h 12"/>
                <a:gd name="T8" fmla="*/ 3 w 3"/>
                <a:gd name="T9" fmla="*/ 12 h 12"/>
                <a:gd name="T10" fmla="*/ 3 w 3"/>
                <a:gd name="T11" fmla="*/ 12 h 12"/>
                <a:gd name="T12" fmla="*/ 3 w 3"/>
                <a:gd name="T13" fmla="*/ 12 h 12"/>
                <a:gd name="T14" fmla="*/ 0 w 3"/>
                <a:gd name="T15" fmla="*/ 0 h 12"/>
                <a:gd name="T16" fmla="*/ 3 w 3"/>
                <a:gd name="T17" fmla="*/ 12 h 12"/>
                <a:gd name="T18" fmla="*/ 0 w 3"/>
                <a:gd name="T19" fmla="*/ 0 h 12"/>
                <a:gd name="T20" fmla="*/ 0 w 3"/>
                <a:gd name="T2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12">
                  <a:moveTo>
                    <a:pt x="3" y="12"/>
                  </a:moveTo>
                  <a:cubicBezTo>
                    <a:pt x="3" y="12"/>
                    <a:pt x="3" y="12"/>
                    <a:pt x="3" y="12"/>
                  </a:cubicBezTo>
                  <a:cubicBezTo>
                    <a:pt x="3" y="12"/>
                    <a:pt x="3" y="12"/>
                    <a:pt x="3" y="12"/>
                  </a:cubicBezTo>
                  <a:cubicBezTo>
                    <a:pt x="3" y="12"/>
                    <a:pt x="3" y="12"/>
                    <a:pt x="3" y="12"/>
                  </a:cubicBezTo>
                  <a:moveTo>
                    <a:pt x="3" y="12"/>
                  </a:moveTo>
                  <a:cubicBezTo>
                    <a:pt x="3" y="12"/>
                    <a:pt x="3" y="12"/>
                    <a:pt x="3" y="12"/>
                  </a:cubicBezTo>
                  <a:cubicBezTo>
                    <a:pt x="3" y="12"/>
                    <a:pt x="3" y="12"/>
                    <a:pt x="3" y="12"/>
                  </a:cubicBezTo>
                  <a:moveTo>
                    <a:pt x="0" y="0"/>
                  </a:moveTo>
                  <a:cubicBezTo>
                    <a:pt x="1" y="4"/>
                    <a:pt x="2" y="8"/>
                    <a:pt x="3" y="12"/>
                  </a:cubicBezTo>
                  <a:cubicBezTo>
                    <a:pt x="2" y="8"/>
                    <a:pt x="1" y="4"/>
                    <a:pt x="0" y="0"/>
                  </a:cubicBezTo>
                  <a:cubicBezTo>
                    <a:pt x="0" y="0"/>
                    <a:pt x="0" y="0"/>
                    <a:pt x="0" y="0"/>
                  </a:cubicBezTo>
                </a:path>
              </a:pathLst>
            </a:custGeom>
            <a:solidFill>
              <a:srgbClr val="86B5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0" name="Freeform 32">
              <a:extLst>
                <a:ext uri="{FF2B5EF4-FFF2-40B4-BE49-F238E27FC236}">
                  <a16:creationId xmlns:a16="http://schemas.microsoft.com/office/drawing/2014/main" id="{3BEA657E-73CC-4233-88B7-0793185D3D95}"/>
                </a:ext>
              </a:extLst>
            </p:cNvPr>
            <p:cNvSpPr>
              <a:spLocks noEditPoints="1"/>
            </p:cNvSpPr>
            <p:nvPr userDrawn="1"/>
          </p:nvSpPr>
          <p:spPr bwMode="auto">
            <a:xfrm>
              <a:off x="3927" y="2522"/>
              <a:ext cx="164" cy="109"/>
            </a:xfrm>
            <a:custGeom>
              <a:avLst/>
              <a:gdLst>
                <a:gd name="T0" fmla="*/ 8 w 69"/>
                <a:gd name="T1" fmla="*/ 30 h 46"/>
                <a:gd name="T2" fmla="*/ 8 w 69"/>
                <a:gd name="T3" fmla="*/ 29 h 46"/>
                <a:gd name="T4" fmla="*/ 8 w 69"/>
                <a:gd name="T5" fmla="*/ 29 h 46"/>
                <a:gd name="T6" fmla="*/ 8 w 69"/>
                <a:gd name="T7" fmla="*/ 29 h 46"/>
                <a:gd name="T8" fmla="*/ 7 w 69"/>
                <a:gd name="T9" fmla="*/ 29 h 46"/>
                <a:gd name="T10" fmla="*/ 0 w 69"/>
                <a:gd name="T11" fmla="*/ 10 h 46"/>
                <a:gd name="T12" fmla="*/ 0 w 69"/>
                <a:gd name="T13" fmla="*/ 10 h 46"/>
                <a:gd name="T14" fmla="*/ 0 w 69"/>
                <a:gd name="T15" fmla="*/ 9 h 46"/>
                <a:gd name="T16" fmla="*/ 69 w 69"/>
                <a:gd name="T17" fmla="*/ 7 h 46"/>
                <a:gd name="T18" fmla="*/ 69 w 69"/>
                <a:gd name="T19" fmla="*/ 7 h 46"/>
                <a:gd name="T20" fmla="*/ 69 w 69"/>
                <a:gd name="T21" fmla="*/ 7 h 46"/>
                <a:gd name="T22" fmla="*/ 69 w 69"/>
                <a:gd name="T23" fmla="*/ 7 h 46"/>
                <a:gd name="T24" fmla="*/ 69 w 69"/>
                <a:gd name="T25" fmla="*/ 6 h 46"/>
                <a:gd name="T26" fmla="*/ 69 w 69"/>
                <a:gd name="T27" fmla="*/ 6 h 46"/>
                <a:gd name="T28" fmla="*/ 69 w 69"/>
                <a:gd name="T29" fmla="*/ 6 h 46"/>
                <a:gd name="T30" fmla="*/ 69 w 69"/>
                <a:gd name="T31" fmla="*/ 6 h 46"/>
                <a:gd name="T32" fmla="*/ 69 w 69"/>
                <a:gd name="T33" fmla="*/ 6 h 46"/>
                <a:gd name="T34" fmla="*/ 69 w 69"/>
                <a:gd name="T35" fmla="*/ 6 h 46"/>
                <a:gd name="T36" fmla="*/ 69 w 69"/>
                <a:gd name="T37" fmla="*/ 6 h 46"/>
                <a:gd name="T38" fmla="*/ 69 w 69"/>
                <a:gd name="T39" fmla="*/ 6 h 46"/>
                <a:gd name="T40" fmla="*/ 69 w 69"/>
                <a:gd name="T41" fmla="*/ 5 h 46"/>
                <a:gd name="T42" fmla="*/ 69 w 69"/>
                <a:gd name="T43" fmla="*/ 5 h 46"/>
                <a:gd name="T44" fmla="*/ 69 w 69"/>
                <a:gd name="T45" fmla="*/ 5 h 46"/>
                <a:gd name="T46" fmla="*/ 69 w 69"/>
                <a:gd name="T47" fmla="*/ 5 h 46"/>
                <a:gd name="T48" fmla="*/ 69 w 69"/>
                <a:gd name="T49" fmla="*/ 5 h 46"/>
                <a:gd name="T50" fmla="*/ 69 w 69"/>
                <a:gd name="T51" fmla="*/ 5 h 46"/>
                <a:gd name="T52" fmla="*/ 69 w 69"/>
                <a:gd name="T53" fmla="*/ 5 h 46"/>
                <a:gd name="T54" fmla="*/ 69 w 69"/>
                <a:gd name="T55" fmla="*/ 4 h 46"/>
                <a:gd name="T56" fmla="*/ 69 w 69"/>
                <a:gd name="T57" fmla="*/ 4 h 46"/>
                <a:gd name="T58" fmla="*/ 69 w 69"/>
                <a:gd name="T59" fmla="*/ 4 h 46"/>
                <a:gd name="T60" fmla="*/ 69 w 69"/>
                <a:gd name="T61" fmla="*/ 4 h 46"/>
                <a:gd name="T62" fmla="*/ 69 w 69"/>
                <a:gd name="T63" fmla="*/ 4 h 46"/>
                <a:gd name="T64" fmla="*/ 69 w 69"/>
                <a:gd name="T65" fmla="*/ 4 h 46"/>
                <a:gd name="T66" fmla="*/ 69 w 69"/>
                <a:gd name="T67" fmla="*/ 4 h 46"/>
                <a:gd name="T68" fmla="*/ 69 w 69"/>
                <a:gd name="T69" fmla="*/ 3 h 46"/>
                <a:gd name="T70" fmla="*/ 69 w 69"/>
                <a:gd name="T71" fmla="*/ 3 h 46"/>
                <a:gd name="T72" fmla="*/ 69 w 69"/>
                <a:gd name="T73" fmla="*/ 3 h 46"/>
                <a:gd name="T74" fmla="*/ 69 w 69"/>
                <a:gd name="T75" fmla="*/ 3 h 46"/>
                <a:gd name="T76" fmla="*/ 69 w 69"/>
                <a:gd name="T77" fmla="*/ 3 h 46"/>
                <a:gd name="T78" fmla="*/ 69 w 69"/>
                <a:gd name="T79" fmla="*/ 3 h 46"/>
                <a:gd name="T80" fmla="*/ 69 w 69"/>
                <a:gd name="T81" fmla="*/ 3 h 46"/>
                <a:gd name="T82" fmla="*/ 69 w 69"/>
                <a:gd name="T83" fmla="*/ 3 h 46"/>
                <a:gd name="T84" fmla="*/ 69 w 69"/>
                <a:gd name="T85" fmla="*/ 2 h 46"/>
                <a:gd name="T86" fmla="*/ 69 w 69"/>
                <a:gd name="T87" fmla="*/ 2 h 46"/>
                <a:gd name="T88" fmla="*/ 69 w 69"/>
                <a:gd name="T89" fmla="*/ 2 h 46"/>
                <a:gd name="T90" fmla="*/ 69 w 69"/>
                <a:gd name="T91" fmla="*/ 2 h 46"/>
                <a:gd name="T92" fmla="*/ 69 w 69"/>
                <a:gd name="T93" fmla="*/ 2 h 46"/>
                <a:gd name="T94" fmla="*/ 69 w 69"/>
                <a:gd name="T95" fmla="*/ 2 h 46"/>
                <a:gd name="T96" fmla="*/ 69 w 69"/>
                <a:gd name="T97" fmla="*/ 2 h 46"/>
                <a:gd name="T98" fmla="*/ 69 w 69"/>
                <a:gd name="T99" fmla="*/ 2 h 46"/>
                <a:gd name="T100" fmla="*/ 69 w 69"/>
                <a:gd name="T101" fmla="*/ 1 h 46"/>
                <a:gd name="T102" fmla="*/ 69 w 69"/>
                <a:gd name="T103" fmla="*/ 1 h 46"/>
                <a:gd name="T104" fmla="*/ 69 w 69"/>
                <a:gd name="T105" fmla="*/ 1 h 46"/>
                <a:gd name="T106" fmla="*/ 69 w 69"/>
                <a:gd name="T107" fmla="*/ 1 h 46"/>
                <a:gd name="T108" fmla="*/ 69 w 69"/>
                <a:gd name="T109" fmla="*/ 1 h 46"/>
                <a:gd name="T110" fmla="*/ 69 w 69"/>
                <a:gd name="T111" fmla="*/ 1 h 46"/>
                <a:gd name="T112" fmla="*/ 69 w 69"/>
                <a:gd name="T113" fmla="*/ 1 h 46"/>
                <a:gd name="T114" fmla="*/ 69 w 69"/>
                <a:gd name="T115" fmla="*/ 0 h 46"/>
                <a:gd name="T116" fmla="*/ 69 w 69"/>
                <a:gd name="T117" fmla="*/ 0 h 46"/>
                <a:gd name="T118" fmla="*/ 69 w 69"/>
                <a:gd name="T119"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9" h="46">
                  <a:moveTo>
                    <a:pt x="8" y="30"/>
                  </a:moveTo>
                  <a:cubicBezTo>
                    <a:pt x="8" y="30"/>
                    <a:pt x="8" y="30"/>
                    <a:pt x="8" y="30"/>
                  </a:cubicBezTo>
                  <a:cubicBezTo>
                    <a:pt x="8" y="30"/>
                    <a:pt x="8" y="30"/>
                    <a:pt x="8" y="30"/>
                  </a:cubicBezTo>
                  <a:moveTo>
                    <a:pt x="8" y="30"/>
                  </a:moveTo>
                  <a:cubicBezTo>
                    <a:pt x="8" y="30"/>
                    <a:pt x="8" y="30"/>
                    <a:pt x="8" y="30"/>
                  </a:cubicBezTo>
                  <a:cubicBezTo>
                    <a:pt x="8" y="30"/>
                    <a:pt x="8" y="30"/>
                    <a:pt x="8" y="30"/>
                  </a:cubicBezTo>
                  <a:moveTo>
                    <a:pt x="8" y="30"/>
                  </a:moveTo>
                  <a:cubicBezTo>
                    <a:pt x="8" y="30"/>
                    <a:pt x="8" y="30"/>
                    <a:pt x="8" y="30"/>
                  </a:cubicBezTo>
                  <a:cubicBezTo>
                    <a:pt x="8" y="30"/>
                    <a:pt x="8" y="30"/>
                    <a:pt x="8" y="30"/>
                  </a:cubicBezTo>
                  <a:moveTo>
                    <a:pt x="8" y="29"/>
                  </a:moveTo>
                  <a:cubicBezTo>
                    <a:pt x="8" y="29"/>
                    <a:pt x="8" y="30"/>
                    <a:pt x="8" y="30"/>
                  </a:cubicBezTo>
                  <a:cubicBezTo>
                    <a:pt x="8" y="30"/>
                    <a:pt x="8" y="29"/>
                    <a:pt x="8" y="29"/>
                  </a:cubicBezTo>
                  <a:moveTo>
                    <a:pt x="8" y="29"/>
                  </a:moveTo>
                  <a:cubicBezTo>
                    <a:pt x="8" y="29"/>
                    <a:pt x="8" y="29"/>
                    <a:pt x="8" y="29"/>
                  </a:cubicBezTo>
                  <a:cubicBezTo>
                    <a:pt x="8" y="29"/>
                    <a:pt x="8" y="29"/>
                    <a:pt x="8" y="29"/>
                  </a:cubicBezTo>
                  <a:moveTo>
                    <a:pt x="8" y="29"/>
                  </a:moveTo>
                  <a:cubicBezTo>
                    <a:pt x="8" y="29"/>
                    <a:pt x="8" y="29"/>
                    <a:pt x="8" y="29"/>
                  </a:cubicBezTo>
                  <a:cubicBezTo>
                    <a:pt x="8" y="29"/>
                    <a:pt x="8" y="29"/>
                    <a:pt x="8" y="29"/>
                  </a:cubicBezTo>
                  <a:moveTo>
                    <a:pt x="8" y="29"/>
                  </a:moveTo>
                  <a:cubicBezTo>
                    <a:pt x="8" y="29"/>
                    <a:pt x="8" y="29"/>
                    <a:pt x="8" y="29"/>
                  </a:cubicBezTo>
                  <a:cubicBezTo>
                    <a:pt x="8" y="29"/>
                    <a:pt x="8" y="29"/>
                    <a:pt x="8" y="29"/>
                  </a:cubicBezTo>
                  <a:moveTo>
                    <a:pt x="8" y="29"/>
                  </a:moveTo>
                  <a:cubicBezTo>
                    <a:pt x="8" y="29"/>
                    <a:pt x="8" y="29"/>
                    <a:pt x="8" y="29"/>
                  </a:cubicBezTo>
                  <a:cubicBezTo>
                    <a:pt x="8" y="29"/>
                    <a:pt x="8" y="29"/>
                    <a:pt x="8" y="29"/>
                  </a:cubicBezTo>
                  <a:moveTo>
                    <a:pt x="8" y="29"/>
                  </a:moveTo>
                  <a:cubicBezTo>
                    <a:pt x="8" y="29"/>
                    <a:pt x="8" y="29"/>
                    <a:pt x="8" y="29"/>
                  </a:cubicBezTo>
                  <a:cubicBezTo>
                    <a:pt x="8" y="29"/>
                    <a:pt x="8" y="29"/>
                    <a:pt x="8" y="29"/>
                  </a:cubicBezTo>
                  <a:moveTo>
                    <a:pt x="7" y="29"/>
                  </a:moveTo>
                  <a:cubicBezTo>
                    <a:pt x="7" y="29"/>
                    <a:pt x="7" y="29"/>
                    <a:pt x="7" y="29"/>
                  </a:cubicBezTo>
                  <a:cubicBezTo>
                    <a:pt x="7" y="29"/>
                    <a:pt x="7" y="29"/>
                    <a:pt x="7" y="29"/>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10"/>
                  </a:moveTo>
                  <a:cubicBezTo>
                    <a:pt x="0" y="10"/>
                    <a:pt x="0" y="10"/>
                    <a:pt x="0" y="10"/>
                  </a:cubicBezTo>
                  <a:cubicBezTo>
                    <a:pt x="0" y="10"/>
                    <a:pt x="0" y="10"/>
                    <a:pt x="0" y="10"/>
                  </a:cubicBezTo>
                  <a:moveTo>
                    <a:pt x="0" y="9"/>
                  </a:moveTo>
                  <a:cubicBezTo>
                    <a:pt x="0" y="9"/>
                    <a:pt x="0" y="9"/>
                    <a:pt x="0" y="9"/>
                  </a:cubicBezTo>
                  <a:cubicBezTo>
                    <a:pt x="0" y="9"/>
                    <a:pt x="0" y="9"/>
                    <a:pt x="0" y="9"/>
                  </a:cubicBezTo>
                  <a:moveTo>
                    <a:pt x="0" y="9"/>
                  </a:moveTo>
                  <a:cubicBezTo>
                    <a:pt x="0" y="9"/>
                    <a:pt x="0" y="9"/>
                    <a:pt x="0" y="9"/>
                  </a:cubicBezTo>
                  <a:cubicBezTo>
                    <a:pt x="0" y="9"/>
                    <a:pt x="0" y="9"/>
                    <a:pt x="0" y="9"/>
                  </a:cubicBezTo>
                  <a:moveTo>
                    <a:pt x="69" y="7"/>
                  </a:moveTo>
                  <a:cubicBezTo>
                    <a:pt x="68" y="28"/>
                    <a:pt x="52" y="44"/>
                    <a:pt x="32" y="46"/>
                  </a:cubicBezTo>
                  <a:cubicBezTo>
                    <a:pt x="22" y="44"/>
                    <a:pt x="13" y="38"/>
                    <a:pt x="8" y="30"/>
                  </a:cubicBezTo>
                  <a:cubicBezTo>
                    <a:pt x="13" y="38"/>
                    <a:pt x="22" y="44"/>
                    <a:pt x="32" y="46"/>
                  </a:cubicBezTo>
                  <a:cubicBezTo>
                    <a:pt x="52" y="44"/>
                    <a:pt x="68" y="28"/>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7"/>
                  </a:moveTo>
                  <a:cubicBezTo>
                    <a:pt x="69" y="7"/>
                    <a:pt x="69" y="7"/>
                    <a:pt x="69" y="7"/>
                  </a:cubicBezTo>
                  <a:cubicBezTo>
                    <a:pt x="69" y="7"/>
                    <a:pt x="69" y="7"/>
                    <a:pt x="69" y="7"/>
                  </a:cubicBezTo>
                  <a:moveTo>
                    <a:pt x="69" y="6"/>
                  </a:moveTo>
                  <a:cubicBezTo>
                    <a:pt x="69" y="6"/>
                    <a:pt x="69" y="6"/>
                    <a:pt x="69" y="7"/>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6"/>
                  </a:moveTo>
                  <a:cubicBezTo>
                    <a:pt x="69" y="6"/>
                    <a:pt x="69" y="6"/>
                    <a:pt x="69" y="6"/>
                  </a:cubicBezTo>
                  <a:cubicBezTo>
                    <a:pt x="69" y="6"/>
                    <a:pt x="69" y="6"/>
                    <a:pt x="69" y="6"/>
                  </a:cubicBezTo>
                  <a:moveTo>
                    <a:pt x="69" y="5"/>
                  </a:moveTo>
                  <a:cubicBezTo>
                    <a:pt x="69" y="5"/>
                    <a:pt x="69" y="5"/>
                    <a:pt x="69" y="6"/>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5"/>
                  </a:moveTo>
                  <a:cubicBezTo>
                    <a:pt x="69" y="5"/>
                    <a:pt x="69" y="5"/>
                    <a:pt x="69" y="5"/>
                  </a:cubicBezTo>
                  <a:cubicBezTo>
                    <a:pt x="69" y="5"/>
                    <a:pt x="69" y="5"/>
                    <a:pt x="69" y="5"/>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4"/>
                  </a:moveTo>
                  <a:cubicBezTo>
                    <a:pt x="69" y="4"/>
                    <a:pt x="69" y="4"/>
                    <a:pt x="69" y="4"/>
                  </a:cubicBezTo>
                  <a:cubicBezTo>
                    <a:pt x="69" y="4"/>
                    <a:pt x="69" y="4"/>
                    <a:pt x="69" y="4"/>
                  </a:cubicBezTo>
                  <a:moveTo>
                    <a:pt x="69" y="3"/>
                  </a:moveTo>
                  <a:cubicBezTo>
                    <a:pt x="69" y="3"/>
                    <a:pt x="69" y="4"/>
                    <a:pt x="69" y="4"/>
                  </a:cubicBezTo>
                  <a:cubicBezTo>
                    <a:pt x="69" y="4"/>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3"/>
                  </a:moveTo>
                  <a:cubicBezTo>
                    <a:pt x="69" y="3"/>
                    <a:pt x="69" y="3"/>
                    <a:pt x="69" y="3"/>
                  </a:cubicBezTo>
                  <a:cubicBezTo>
                    <a:pt x="69" y="3"/>
                    <a:pt x="69" y="3"/>
                    <a:pt x="69" y="3"/>
                  </a:cubicBezTo>
                  <a:moveTo>
                    <a:pt x="69" y="2"/>
                  </a:moveTo>
                  <a:cubicBezTo>
                    <a:pt x="69" y="3"/>
                    <a:pt x="69" y="3"/>
                    <a:pt x="69" y="3"/>
                  </a:cubicBezTo>
                  <a:cubicBezTo>
                    <a:pt x="69" y="3"/>
                    <a:pt x="69" y="3"/>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2"/>
                  </a:moveTo>
                  <a:cubicBezTo>
                    <a:pt x="69" y="2"/>
                    <a:pt x="69" y="2"/>
                    <a:pt x="69" y="2"/>
                  </a:cubicBezTo>
                  <a:cubicBezTo>
                    <a:pt x="69" y="2"/>
                    <a:pt x="69" y="2"/>
                    <a:pt x="69" y="2"/>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1"/>
                  </a:moveTo>
                  <a:cubicBezTo>
                    <a:pt x="69" y="1"/>
                    <a:pt x="69" y="1"/>
                    <a:pt x="69" y="1"/>
                  </a:cubicBezTo>
                  <a:cubicBezTo>
                    <a:pt x="69" y="1"/>
                    <a:pt x="69" y="1"/>
                    <a:pt x="69" y="1"/>
                  </a:cubicBezTo>
                  <a:moveTo>
                    <a:pt x="69" y="0"/>
                  </a:moveTo>
                  <a:cubicBezTo>
                    <a:pt x="69" y="0"/>
                    <a:pt x="69" y="1"/>
                    <a:pt x="69" y="1"/>
                  </a:cubicBezTo>
                  <a:cubicBezTo>
                    <a:pt x="69" y="1"/>
                    <a:pt x="69" y="0"/>
                    <a:pt x="69" y="0"/>
                  </a:cubicBezTo>
                  <a:moveTo>
                    <a:pt x="69" y="0"/>
                  </a:moveTo>
                  <a:cubicBezTo>
                    <a:pt x="69" y="0"/>
                    <a:pt x="69" y="0"/>
                    <a:pt x="69" y="0"/>
                  </a:cubicBezTo>
                  <a:cubicBezTo>
                    <a:pt x="69" y="0"/>
                    <a:pt x="69" y="0"/>
                    <a:pt x="69" y="0"/>
                  </a:cubicBezTo>
                  <a:moveTo>
                    <a:pt x="69" y="0"/>
                  </a:moveTo>
                  <a:cubicBezTo>
                    <a:pt x="69" y="0"/>
                    <a:pt x="69" y="0"/>
                    <a:pt x="69" y="0"/>
                  </a:cubicBezTo>
                  <a:cubicBezTo>
                    <a:pt x="69" y="0"/>
                    <a:pt x="69" y="0"/>
                    <a:pt x="69" y="0"/>
                  </a:cubicBezTo>
                  <a:moveTo>
                    <a:pt x="69" y="0"/>
                  </a:moveTo>
                  <a:cubicBezTo>
                    <a:pt x="69" y="0"/>
                    <a:pt x="69" y="0"/>
                    <a:pt x="69" y="0"/>
                  </a:cubicBezTo>
                  <a:cubicBezTo>
                    <a:pt x="69" y="0"/>
                    <a:pt x="69" y="0"/>
                    <a:pt x="69" y="0"/>
                  </a:cubicBezTo>
                  <a:moveTo>
                    <a:pt x="69" y="0"/>
                  </a:moveTo>
                  <a:cubicBezTo>
                    <a:pt x="69" y="0"/>
                    <a:pt x="69" y="0"/>
                    <a:pt x="69" y="0"/>
                  </a:cubicBezTo>
                  <a:cubicBezTo>
                    <a:pt x="69" y="0"/>
                    <a:pt x="69" y="0"/>
                    <a:pt x="69" y="0"/>
                  </a:cubicBezTo>
                  <a:cubicBezTo>
                    <a:pt x="69" y="0"/>
                    <a:pt x="69" y="0"/>
                    <a:pt x="69" y="0"/>
                  </a:cubicBezTo>
                </a:path>
              </a:pathLst>
            </a:custGeom>
            <a:solidFill>
              <a:srgbClr val="87B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1" name="Freeform 33">
              <a:extLst>
                <a:ext uri="{FF2B5EF4-FFF2-40B4-BE49-F238E27FC236}">
                  <a16:creationId xmlns:a16="http://schemas.microsoft.com/office/drawing/2014/main" id="{10B92A3E-7526-4C29-BB35-54B0E8A1F8F4}"/>
                </a:ext>
              </a:extLst>
            </p:cNvPr>
            <p:cNvSpPr>
              <a:spLocks noEditPoints="1"/>
            </p:cNvSpPr>
            <p:nvPr userDrawn="1"/>
          </p:nvSpPr>
          <p:spPr bwMode="auto">
            <a:xfrm>
              <a:off x="4091" y="2522"/>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799D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2" name="Freeform 34">
              <a:extLst>
                <a:ext uri="{FF2B5EF4-FFF2-40B4-BE49-F238E27FC236}">
                  <a16:creationId xmlns:a16="http://schemas.microsoft.com/office/drawing/2014/main" id="{B47E388C-90B7-4FC4-8152-3E6B62F26699}"/>
                </a:ext>
              </a:extLst>
            </p:cNvPr>
            <p:cNvSpPr>
              <a:spLocks noEditPoints="1"/>
            </p:cNvSpPr>
            <p:nvPr userDrawn="1"/>
          </p:nvSpPr>
          <p:spPr bwMode="auto">
            <a:xfrm>
              <a:off x="4091" y="2522"/>
              <a:ext cx="0" cy="16"/>
            </a:xfrm>
            <a:custGeom>
              <a:avLst/>
              <a:gdLst>
                <a:gd name="T0" fmla="*/ 7 h 7"/>
                <a:gd name="T1" fmla="*/ 7 h 7"/>
                <a:gd name="T2" fmla="*/ 7 h 7"/>
                <a:gd name="T3" fmla="*/ 7 h 7"/>
                <a:gd name="T4" fmla="*/ 7 h 7"/>
                <a:gd name="T5" fmla="*/ 6 h 7"/>
                <a:gd name="T6" fmla="*/ 6 h 7"/>
                <a:gd name="T7" fmla="*/ 6 h 7"/>
                <a:gd name="T8" fmla="*/ 6 h 7"/>
                <a:gd name="T9" fmla="*/ 6 h 7"/>
                <a:gd name="T10" fmla="*/ 6 h 7"/>
                <a:gd name="T11" fmla="*/ 6 h 7"/>
                <a:gd name="T12" fmla="*/ 6 h 7"/>
                <a:gd name="T13" fmla="*/ 6 h 7"/>
                <a:gd name="T14" fmla="*/ 5 h 7"/>
                <a:gd name="T15" fmla="*/ 5 h 7"/>
                <a:gd name="T16" fmla="*/ 5 h 7"/>
                <a:gd name="T17" fmla="*/ 5 h 7"/>
                <a:gd name="T18" fmla="*/ 5 h 7"/>
                <a:gd name="T19" fmla="*/ 5 h 7"/>
                <a:gd name="T20" fmla="*/ 5 h 7"/>
                <a:gd name="T21" fmla="*/ 5 h 7"/>
                <a:gd name="T22" fmla="*/ 5 h 7"/>
                <a:gd name="T23" fmla="*/ 4 h 7"/>
                <a:gd name="T24" fmla="*/ 4 h 7"/>
                <a:gd name="T25" fmla="*/ 4 h 7"/>
                <a:gd name="T26" fmla="*/ 4 h 7"/>
                <a:gd name="T27" fmla="*/ 4 h 7"/>
                <a:gd name="T28" fmla="*/ 4 h 7"/>
                <a:gd name="T29" fmla="*/ 4 h 7"/>
                <a:gd name="T30" fmla="*/ 4 h 7"/>
                <a:gd name="T31" fmla="*/ 4 h 7"/>
                <a:gd name="T32" fmla="*/ 3 h 7"/>
                <a:gd name="T33" fmla="*/ 3 h 7"/>
                <a:gd name="T34" fmla="*/ 3 h 7"/>
                <a:gd name="T35" fmla="*/ 3 h 7"/>
                <a:gd name="T36" fmla="*/ 3 h 7"/>
                <a:gd name="T37" fmla="*/ 3 h 7"/>
                <a:gd name="T38" fmla="*/ 3 h 7"/>
                <a:gd name="T39" fmla="*/ 3 h 7"/>
                <a:gd name="T40" fmla="*/ 3 h 7"/>
                <a:gd name="T41" fmla="*/ 2 h 7"/>
                <a:gd name="T42" fmla="*/ 2 h 7"/>
                <a:gd name="T43" fmla="*/ 2 h 7"/>
                <a:gd name="T44" fmla="*/ 2 h 7"/>
                <a:gd name="T45" fmla="*/ 2 h 7"/>
                <a:gd name="T46" fmla="*/ 2 h 7"/>
                <a:gd name="T47" fmla="*/ 2 h 7"/>
                <a:gd name="T48" fmla="*/ 2 h 7"/>
                <a:gd name="T49" fmla="*/ 2 h 7"/>
                <a:gd name="T50" fmla="*/ 2 h 7"/>
                <a:gd name="T51" fmla="*/ 1 h 7"/>
                <a:gd name="T52" fmla="*/ 1 h 7"/>
                <a:gd name="T53" fmla="*/ 1 h 7"/>
                <a:gd name="T54" fmla="*/ 1 h 7"/>
                <a:gd name="T55" fmla="*/ 1 h 7"/>
                <a:gd name="T56" fmla="*/ 1 h 7"/>
                <a:gd name="T57" fmla="*/ 1 h 7"/>
                <a:gd name="T58" fmla="*/ 1 h 7"/>
                <a:gd name="T59" fmla="*/ 0 h 7"/>
                <a:gd name="T60" fmla="*/ 0 h 7"/>
                <a:gd name="T61" fmla="*/ 0 h 7"/>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 ang="0">
                  <a:pos x="0" y="T19"/>
                </a:cxn>
                <a:cxn ang="0">
                  <a:pos x="0" y="T20"/>
                </a:cxn>
                <a:cxn ang="0">
                  <a:pos x="0" y="T21"/>
                </a:cxn>
                <a:cxn ang="0">
                  <a:pos x="0" y="T22"/>
                </a:cxn>
                <a:cxn ang="0">
                  <a:pos x="0" y="T23"/>
                </a:cxn>
                <a:cxn ang="0">
                  <a:pos x="0" y="T24"/>
                </a:cxn>
                <a:cxn ang="0">
                  <a:pos x="0" y="T25"/>
                </a:cxn>
                <a:cxn ang="0">
                  <a:pos x="0" y="T26"/>
                </a:cxn>
                <a:cxn ang="0">
                  <a:pos x="0" y="T27"/>
                </a:cxn>
                <a:cxn ang="0">
                  <a:pos x="0" y="T28"/>
                </a:cxn>
                <a:cxn ang="0">
                  <a:pos x="0" y="T29"/>
                </a:cxn>
                <a:cxn ang="0">
                  <a:pos x="0" y="T30"/>
                </a:cxn>
                <a:cxn ang="0">
                  <a:pos x="0" y="T31"/>
                </a:cxn>
                <a:cxn ang="0">
                  <a:pos x="0" y="T32"/>
                </a:cxn>
                <a:cxn ang="0">
                  <a:pos x="0" y="T33"/>
                </a:cxn>
                <a:cxn ang="0">
                  <a:pos x="0" y="T34"/>
                </a:cxn>
                <a:cxn ang="0">
                  <a:pos x="0" y="T35"/>
                </a:cxn>
                <a:cxn ang="0">
                  <a:pos x="0" y="T36"/>
                </a:cxn>
                <a:cxn ang="0">
                  <a:pos x="0" y="T37"/>
                </a:cxn>
                <a:cxn ang="0">
                  <a:pos x="0" y="T38"/>
                </a:cxn>
                <a:cxn ang="0">
                  <a:pos x="0" y="T39"/>
                </a:cxn>
                <a:cxn ang="0">
                  <a:pos x="0" y="T40"/>
                </a:cxn>
                <a:cxn ang="0">
                  <a:pos x="0" y="T41"/>
                </a:cxn>
                <a:cxn ang="0">
                  <a:pos x="0" y="T42"/>
                </a:cxn>
                <a:cxn ang="0">
                  <a:pos x="0" y="T43"/>
                </a:cxn>
                <a:cxn ang="0">
                  <a:pos x="0" y="T44"/>
                </a:cxn>
                <a:cxn ang="0">
                  <a:pos x="0" y="T45"/>
                </a:cxn>
                <a:cxn ang="0">
                  <a:pos x="0" y="T46"/>
                </a:cxn>
                <a:cxn ang="0">
                  <a:pos x="0" y="T47"/>
                </a:cxn>
                <a:cxn ang="0">
                  <a:pos x="0" y="T48"/>
                </a:cxn>
                <a:cxn ang="0">
                  <a:pos x="0" y="T49"/>
                </a:cxn>
                <a:cxn ang="0">
                  <a:pos x="0" y="T50"/>
                </a:cxn>
                <a:cxn ang="0">
                  <a:pos x="0" y="T51"/>
                </a:cxn>
                <a:cxn ang="0">
                  <a:pos x="0" y="T52"/>
                </a:cxn>
                <a:cxn ang="0">
                  <a:pos x="0" y="T53"/>
                </a:cxn>
                <a:cxn ang="0">
                  <a:pos x="0" y="T54"/>
                </a:cxn>
                <a:cxn ang="0">
                  <a:pos x="0" y="T55"/>
                </a:cxn>
                <a:cxn ang="0">
                  <a:pos x="0" y="T56"/>
                </a:cxn>
                <a:cxn ang="0">
                  <a:pos x="0" y="T57"/>
                </a:cxn>
                <a:cxn ang="0">
                  <a:pos x="0" y="T58"/>
                </a:cxn>
                <a:cxn ang="0">
                  <a:pos x="0" y="T59"/>
                </a:cxn>
                <a:cxn ang="0">
                  <a:pos x="0" y="T60"/>
                </a:cxn>
                <a:cxn ang="0">
                  <a:pos x="0" y="T61"/>
                </a:cxn>
              </a:cxnLst>
              <a:rect l="0" t="0" r="r" b="b"/>
              <a:pathLst>
                <a:path h="7">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7"/>
                  </a:moveTo>
                  <a:cubicBezTo>
                    <a:pt x="0" y="7"/>
                    <a:pt x="0" y="7"/>
                    <a:pt x="0" y="7"/>
                  </a:cubicBezTo>
                  <a:cubicBezTo>
                    <a:pt x="0" y="7"/>
                    <a:pt x="0" y="7"/>
                    <a:pt x="0" y="7"/>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6"/>
                  </a:moveTo>
                  <a:cubicBezTo>
                    <a:pt x="0" y="6"/>
                    <a:pt x="0" y="6"/>
                    <a:pt x="0" y="6"/>
                  </a:cubicBezTo>
                  <a:cubicBezTo>
                    <a:pt x="0" y="6"/>
                    <a:pt x="0" y="6"/>
                    <a:pt x="0" y="6"/>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0" y="4"/>
                  </a:moveTo>
                  <a:cubicBezTo>
                    <a:pt x="0" y="5"/>
                    <a:pt x="0" y="5"/>
                    <a:pt x="0" y="5"/>
                  </a:cubicBezTo>
                  <a:cubicBezTo>
                    <a:pt x="0" y="5"/>
                    <a:pt x="0" y="5"/>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4"/>
                  </a:moveTo>
                  <a:cubicBezTo>
                    <a:pt x="0" y="4"/>
                    <a:pt x="0" y="4"/>
                    <a:pt x="0" y="4"/>
                  </a:cubicBezTo>
                  <a:cubicBezTo>
                    <a:pt x="0" y="4"/>
                    <a:pt x="0" y="4"/>
                    <a:pt x="0" y="4"/>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1"/>
                    <a:pt x="0" y="2"/>
                    <a:pt x="0" y="2"/>
                  </a:cubicBezTo>
                  <a:cubicBezTo>
                    <a:pt x="0" y="2"/>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799D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3" name="Freeform 35">
              <a:extLst>
                <a:ext uri="{FF2B5EF4-FFF2-40B4-BE49-F238E27FC236}">
                  <a16:creationId xmlns:a16="http://schemas.microsoft.com/office/drawing/2014/main" id="{A22825D6-C3AA-4928-92F6-D1F493AE3726}"/>
                </a:ext>
              </a:extLst>
            </p:cNvPr>
            <p:cNvSpPr>
              <a:spLocks noEditPoints="1"/>
            </p:cNvSpPr>
            <p:nvPr userDrawn="1"/>
          </p:nvSpPr>
          <p:spPr bwMode="auto">
            <a:xfrm>
              <a:off x="3927" y="2543"/>
              <a:ext cx="19" cy="50"/>
            </a:xfrm>
            <a:custGeom>
              <a:avLst/>
              <a:gdLst>
                <a:gd name="T0" fmla="*/ 8 w 8"/>
                <a:gd name="T1" fmla="*/ 21 h 21"/>
                <a:gd name="T2" fmla="*/ 8 w 8"/>
                <a:gd name="T3" fmla="*/ 21 h 21"/>
                <a:gd name="T4" fmla="*/ 8 w 8"/>
                <a:gd name="T5" fmla="*/ 21 h 21"/>
                <a:gd name="T6" fmla="*/ 8 w 8"/>
                <a:gd name="T7" fmla="*/ 21 h 21"/>
                <a:gd name="T8" fmla="*/ 8 w 8"/>
                <a:gd name="T9" fmla="*/ 21 h 21"/>
                <a:gd name="T10" fmla="*/ 8 w 8"/>
                <a:gd name="T11" fmla="*/ 21 h 21"/>
                <a:gd name="T12" fmla="*/ 8 w 8"/>
                <a:gd name="T13" fmla="*/ 21 h 21"/>
                <a:gd name="T14" fmla="*/ 8 w 8"/>
                <a:gd name="T15" fmla="*/ 21 h 21"/>
                <a:gd name="T16" fmla="*/ 8 w 8"/>
                <a:gd name="T17" fmla="*/ 21 h 21"/>
                <a:gd name="T18" fmla="*/ 8 w 8"/>
                <a:gd name="T19" fmla="*/ 21 h 21"/>
                <a:gd name="T20" fmla="*/ 8 w 8"/>
                <a:gd name="T21" fmla="*/ 21 h 21"/>
                <a:gd name="T22" fmla="*/ 8 w 8"/>
                <a:gd name="T23" fmla="*/ 21 h 21"/>
                <a:gd name="T24" fmla="*/ 8 w 8"/>
                <a:gd name="T25" fmla="*/ 20 h 21"/>
                <a:gd name="T26" fmla="*/ 8 w 8"/>
                <a:gd name="T27" fmla="*/ 20 h 21"/>
                <a:gd name="T28" fmla="*/ 8 w 8"/>
                <a:gd name="T29" fmla="*/ 20 h 21"/>
                <a:gd name="T30" fmla="*/ 8 w 8"/>
                <a:gd name="T31" fmla="*/ 20 h 21"/>
                <a:gd name="T32" fmla="*/ 8 w 8"/>
                <a:gd name="T33" fmla="*/ 20 h 21"/>
                <a:gd name="T34" fmla="*/ 8 w 8"/>
                <a:gd name="T35" fmla="*/ 20 h 21"/>
                <a:gd name="T36" fmla="*/ 8 w 8"/>
                <a:gd name="T37" fmla="*/ 20 h 21"/>
                <a:gd name="T38" fmla="*/ 8 w 8"/>
                <a:gd name="T39" fmla="*/ 20 h 21"/>
                <a:gd name="T40" fmla="*/ 8 w 8"/>
                <a:gd name="T41" fmla="*/ 20 h 21"/>
                <a:gd name="T42" fmla="*/ 8 w 8"/>
                <a:gd name="T43" fmla="*/ 20 h 21"/>
                <a:gd name="T44" fmla="*/ 8 w 8"/>
                <a:gd name="T45" fmla="*/ 20 h 21"/>
                <a:gd name="T46" fmla="*/ 8 w 8"/>
                <a:gd name="T47" fmla="*/ 20 h 21"/>
                <a:gd name="T48" fmla="*/ 8 w 8"/>
                <a:gd name="T49" fmla="*/ 20 h 21"/>
                <a:gd name="T50" fmla="*/ 8 w 8"/>
                <a:gd name="T51" fmla="*/ 20 h 21"/>
                <a:gd name="T52" fmla="*/ 8 w 8"/>
                <a:gd name="T53" fmla="*/ 20 h 21"/>
                <a:gd name="T54" fmla="*/ 7 w 8"/>
                <a:gd name="T55" fmla="*/ 20 h 21"/>
                <a:gd name="T56" fmla="*/ 8 w 8"/>
                <a:gd name="T57" fmla="*/ 20 h 21"/>
                <a:gd name="T58" fmla="*/ 7 w 8"/>
                <a:gd name="T59" fmla="*/ 20 h 21"/>
                <a:gd name="T60" fmla="*/ 0 w 8"/>
                <a:gd name="T61" fmla="*/ 1 h 21"/>
                <a:gd name="T62" fmla="*/ 7 w 8"/>
                <a:gd name="T63" fmla="*/ 20 h 21"/>
                <a:gd name="T64" fmla="*/ 0 w 8"/>
                <a:gd name="T65" fmla="*/ 1 h 21"/>
                <a:gd name="T66" fmla="*/ 0 w 8"/>
                <a:gd name="T67" fmla="*/ 1 h 21"/>
                <a:gd name="T68" fmla="*/ 0 w 8"/>
                <a:gd name="T69" fmla="*/ 1 h 21"/>
                <a:gd name="T70" fmla="*/ 0 w 8"/>
                <a:gd name="T71" fmla="*/ 1 h 21"/>
                <a:gd name="T72" fmla="*/ 0 w 8"/>
                <a:gd name="T73" fmla="*/ 1 h 21"/>
                <a:gd name="T74" fmla="*/ 0 w 8"/>
                <a:gd name="T75" fmla="*/ 1 h 21"/>
                <a:gd name="T76" fmla="*/ 0 w 8"/>
                <a:gd name="T77" fmla="*/ 1 h 21"/>
                <a:gd name="T78" fmla="*/ 0 w 8"/>
                <a:gd name="T79" fmla="*/ 1 h 21"/>
                <a:gd name="T80" fmla="*/ 0 w 8"/>
                <a:gd name="T81" fmla="*/ 1 h 21"/>
                <a:gd name="T82" fmla="*/ 0 w 8"/>
                <a:gd name="T83" fmla="*/ 1 h 21"/>
                <a:gd name="T84" fmla="*/ 0 w 8"/>
                <a:gd name="T85" fmla="*/ 0 h 21"/>
                <a:gd name="T86" fmla="*/ 0 w 8"/>
                <a:gd name="T87" fmla="*/ 1 h 21"/>
                <a:gd name="T88" fmla="*/ 0 w 8"/>
                <a:gd name="T89" fmla="*/ 0 h 21"/>
                <a:gd name="T90" fmla="*/ 0 w 8"/>
                <a:gd name="T91" fmla="*/ 0 h 21"/>
                <a:gd name="T92" fmla="*/ 0 w 8"/>
                <a:gd name="T93" fmla="*/ 0 h 21"/>
                <a:gd name="T94" fmla="*/ 0 w 8"/>
                <a:gd name="T95" fmla="*/ 0 h 21"/>
                <a:gd name="T96" fmla="*/ 0 w 8"/>
                <a:gd name="T97" fmla="*/ 0 h 21"/>
                <a:gd name="T98" fmla="*/ 0 w 8"/>
                <a:gd name="T99" fmla="*/ 0 h 21"/>
                <a:gd name="T100" fmla="*/ 0 w 8"/>
                <a:gd name="T101" fmla="*/ 0 h 21"/>
                <a:gd name="T102" fmla="*/ 0 w 8"/>
                <a:gd name="T103"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 h="21">
                  <a:moveTo>
                    <a:pt x="8" y="21"/>
                  </a:moveTo>
                  <a:cubicBezTo>
                    <a:pt x="8" y="21"/>
                    <a:pt x="8" y="21"/>
                    <a:pt x="8" y="21"/>
                  </a:cubicBezTo>
                  <a:cubicBezTo>
                    <a:pt x="8" y="21"/>
                    <a:pt x="8" y="21"/>
                    <a:pt x="8" y="21"/>
                  </a:cubicBezTo>
                  <a:moveTo>
                    <a:pt x="8" y="21"/>
                  </a:moveTo>
                  <a:cubicBezTo>
                    <a:pt x="8" y="21"/>
                    <a:pt x="8" y="21"/>
                    <a:pt x="8" y="21"/>
                  </a:cubicBezTo>
                  <a:cubicBezTo>
                    <a:pt x="8" y="21"/>
                    <a:pt x="8" y="21"/>
                    <a:pt x="8" y="21"/>
                  </a:cubicBezTo>
                  <a:moveTo>
                    <a:pt x="8" y="21"/>
                  </a:moveTo>
                  <a:cubicBezTo>
                    <a:pt x="8" y="21"/>
                    <a:pt x="8" y="21"/>
                    <a:pt x="8" y="21"/>
                  </a:cubicBezTo>
                  <a:cubicBezTo>
                    <a:pt x="8" y="21"/>
                    <a:pt x="8" y="21"/>
                    <a:pt x="8" y="21"/>
                  </a:cubicBezTo>
                  <a:moveTo>
                    <a:pt x="8" y="21"/>
                  </a:moveTo>
                  <a:cubicBezTo>
                    <a:pt x="8" y="21"/>
                    <a:pt x="8" y="21"/>
                    <a:pt x="8" y="21"/>
                  </a:cubicBezTo>
                  <a:cubicBezTo>
                    <a:pt x="8" y="21"/>
                    <a:pt x="8" y="21"/>
                    <a:pt x="8" y="21"/>
                  </a:cubicBezTo>
                  <a:moveTo>
                    <a:pt x="8" y="20"/>
                  </a:moveTo>
                  <a:cubicBezTo>
                    <a:pt x="8" y="20"/>
                    <a:pt x="8" y="20"/>
                    <a:pt x="8" y="20"/>
                  </a:cubicBezTo>
                  <a:cubicBezTo>
                    <a:pt x="8" y="20"/>
                    <a:pt x="8" y="20"/>
                    <a:pt x="8" y="20"/>
                  </a:cubicBezTo>
                  <a:moveTo>
                    <a:pt x="8" y="20"/>
                  </a:moveTo>
                  <a:cubicBezTo>
                    <a:pt x="8" y="20"/>
                    <a:pt x="8" y="20"/>
                    <a:pt x="8" y="20"/>
                  </a:cubicBezTo>
                  <a:cubicBezTo>
                    <a:pt x="8" y="20"/>
                    <a:pt x="8" y="20"/>
                    <a:pt x="8" y="20"/>
                  </a:cubicBezTo>
                  <a:moveTo>
                    <a:pt x="8" y="20"/>
                  </a:moveTo>
                  <a:cubicBezTo>
                    <a:pt x="8" y="20"/>
                    <a:pt x="8" y="20"/>
                    <a:pt x="8" y="20"/>
                  </a:cubicBezTo>
                  <a:cubicBezTo>
                    <a:pt x="8" y="20"/>
                    <a:pt x="8" y="20"/>
                    <a:pt x="8" y="20"/>
                  </a:cubicBezTo>
                  <a:moveTo>
                    <a:pt x="8" y="20"/>
                  </a:moveTo>
                  <a:cubicBezTo>
                    <a:pt x="8" y="20"/>
                    <a:pt x="8" y="20"/>
                    <a:pt x="8" y="20"/>
                  </a:cubicBezTo>
                  <a:cubicBezTo>
                    <a:pt x="8" y="20"/>
                    <a:pt x="8" y="20"/>
                    <a:pt x="8" y="20"/>
                  </a:cubicBezTo>
                  <a:moveTo>
                    <a:pt x="8" y="20"/>
                  </a:moveTo>
                  <a:cubicBezTo>
                    <a:pt x="8" y="20"/>
                    <a:pt x="8" y="20"/>
                    <a:pt x="8" y="20"/>
                  </a:cubicBezTo>
                  <a:cubicBezTo>
                    <a:pt x="8" y="20"/>
                    <a:pt x="8" y="20"/>
                    <a:pt x="8" y="20"/>
                  </a:cubicBezTo>
                  <a:moveTo>
                    <a:pt x="7" y="20"/>
                  </a:moveTo>
                  <a:cubicBezTo>
                    <a:pt x="7" y="20"/>
                    <a:pt x="7" y="20"/>
                    <a:pt x="8" y="20"/>
                  </a:cubicBezTo>
                  <a:cubicBezTo>
                    <a:pt x="7" y="20"/>
                    <a:pt x="7" y="20"/>
                    <a:pt x="7" y="20"/>
                  </a:cubicBezTo>
                  <a:moveTo>
                    <a:pt x="0" y="1"/>
                  </a:moveTo>
                  <a:cubicBezTo>
                    <a:pt x="1" y="8"/>
                    <a:pt x="4" y="15"/>
                    <a:pt x="7" y="20"/>
                  </a:cubicBezTo>
                  <a:cubicBezTo>
                    <a:pt x="4" y="15"/>
                    <a:pt x="1" y="8"/>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1"/>
                    <a:pt x="0" y="1"/>
                    <a:pt x="0" y="1"/>
                  </a:cubicBezTo>
                  <a:cubicBezTo>
                    <a:pt x="0" y="1"/>
                    <a:pt x="0" y="1"/>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7B9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4" name="Freeform 36">
              <a:extLst>
                <a:ext uri="{FF2B5EF4-FFF2-40B4-BE49-F238E27FC236}">
                  <a16:creationId xmlns:a16="http://schemas.microsoft.com/office/drawing/2014/main" id="{C3CC8954-63A3-4C0E-84D0-9405D0321923}"/>
                </a:ext>
              </a:extLst>
            </p:cNvPr>
            <p:cNvSpPr>
              <a:spLocks/>
            </p:cNvSpPr>
            <p:nvPr userDrawn="1"/>
          </p:nvSpPr>
          <p:spPr bwMode="auto">
            <a:xfrm>
              <a:off x="4069" y="2484"/>
              <a:ext cx="22" cy="38"/>
            </a:xfrm>
            <a:custGeom>
              <a:avLst/>
              <a:gdLst>
                <a:gd name="T0" fmla="*/ 0 w 9"/>
                <a:gd name="T1" fmla="*/ 0 h 16"/>
                <a:gd name="T2" fmla="*/ 9 w 9"/>
                <a:gd name="T3" fmla="*/ 16 h 16"/>
                <a:gd name="T4" fmla="*/ 9 w 9"/>
                <a:gd name="T5" fmla="*/ 16 h 16"/>
                <a:gd name="T6" fmla="*/ 9 w 9"/>
                <a:gd name="T7" fmla="*/ 16 h 16"/>
                <a:gd name="T8" fmla="*/ 9 w 9"/>
                <a:gd name="T9" fmla="*/ 16 h 16"/>
                <a:gd name="T10" fmla="*/ 9 w 9"/>
                <a:gd name="T11" fmla="*/ 16 h 16"/>
                <a:gd name="T12" fmla="*/ 6 w 9"/>
                <a:gd name="T13" fmla="*/ 4 h 16"/>
                <a:gd name="T14" fmla="*/ 0 w 9"/>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6">
                  <a:moveTo>
                    <a:pt x="0" y="0"/>
                  </a:moveTo>
                  <a:cubicBezTo>
                    <a:pt x="3" y="5"/>
                    <a:pt x="6" y="11"/>
                    <a:pt x="9" y="16"/>
                  </a:cubicBezTo>
                  <a:cubicBezTo>
                    <a:pt x="9" y="16"/>
                    <a:pt x="9" y="16"/>
                    <a:pt x="9" y="16"/>
                  </a:cubicBezTo>
                  <a:cubicBezTo>
                    <a:pt x="9" y="16"/>
                    <a:pt x="9" y="16"/>
                    <a:pt x="9" y="16"/>
                  </a:cubicBezTo>
                  <a:cubicBezTo>
                    <a:pt x="9" y="16"/>
                    <a:pt x="9" y="16"/>
                    <a:pt x="9" y="16"/>
                  </a:cubicBezTo>
                  <a:cubicBezTo>
                    <a:pt x="9" y="16"/>
                    <a:pt x="9" y="16"/>
                    <a:pt x="9" y="16"/>
                  </a:cubicBezTo>
                  <a:cubicBezTo>
                    <a:pt x="8" y="12"/>
                    <a:pt x="7" y="8"/>
                    <a:pt x="6" y="4"/>
                  </a:cubicBezTo>
                  <a:cubicBezTo>
                    <a:pt x="4" y="3"/>
                    <a:pt x="2" y="1"/>
                    <a:pt x="0" y="0"/>
                  </a:cubicBezTo>
                </a:path>
              </a:pathLst>
            </a:custGeom>
            <a:solidFill>
              <a:srgbClr val="7B9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5" name="Freeform 37">
              <a:extLst>
                <a:ext uri="{FF2B5EF4-FFF2-40B4-BE49-F238E27FC236}">
                  <a16:creationId xmlns:a16="http://schemas.microsoft.com/office/drawing/2014/main" id="{FF3B5137-557A-43F2-8DFC-18E80D6D04A4}"/>
                </a:ext>
              </a:extLst>
            </p:cNvPr>
            <p:cNvSpPr>
              <a:spLocks/>
            </p:cNvSpPr>
            <p:nvPr userDrawn="1"/>
          </p:nvSpPr>
          <p:spPr bwMode="auto">
            <a:xfrm>
              <a:off x="3927" y="2472"/>
              <a:ext cx="164" cy="159"/>
            </a:xfrm>
            <a:custGeom>
              <a:avLst/>
              <a:gdLst>
                <a:gd name="T0" fmla="*/ 0 w 69"/>
                <a:gd name="T1" fmla="*/ 30 h 67"/>
                <a:gd name="T2" fmla="*/ 0 w 69"/>
                <a:gd name="T3" fmla="*/ 30 h 67"/>
                <a:gd name="T4" fmla="*/ 0 w 69"/>
                <a:gd name="T5" fmla="*/ 31 h 67"/>
                <a:gd name="T6" fmla="*/ 0 w 69"/>
                <a:gd name="T7" fmla="*/ 31 h 67"/>
                <a:gd name="T8" fmla="*/ 8 w 69"/>
                <a:gd name="T9" fmla="*/ 50 h 67"/>
                <a:gd name="T10" fmla="*/ 8 w 69"/>
                <a:gd name="T11" fmla="*/ 50 h 67"/>
                <a:gd name="T12" fmla="*/ 8 w 69"/>
                <a:gd name="T13" fmla="*/ 50 h 67"/>
                <a:gd name="T14" fmla="*/ 8 w 69"/>
                <a:gd name="T15" fmla="*/ 51 h 67"/>
                <a:gd name="T16" fmla="*/ 8 w 69"/>
                <a:gd name="T17" fmla="*/ 51 h 67"/>
                <a:gd name="T18" fmla="*/ 69 w 69"/>
                <a:gd name="T19" fmla="*/ 28 h 67"/>
                <a:gd name="T20" fmla="*/ 69 w 69"/>
                <a:gd name="T21" fmla="*/ 28 h 67"/>
                <a:gd name="T22" fmla="*/ 69 w 69"/>
                <a:gd name="T23" fmla="*/ 28 h 67"/>
                <a:gd name="T24" fmla="*/ 69 w 69"/>
                <a:gd name="T25" fmla="*/ 28 h 67"/>
                <a:gd name="T26" fmla="*/ 69 w 69"/>
                <a:gd name="T27" fmla="*/ 28 h 67"/>
                <a:gd name="T28" fmla="*/ 69 w 69"/>
                <a:gd name="T29" fmla="*/ 27 h 67"/>
                <a:gd name="T30" fmla="*/ 69 w 69"/>
                <a:gd name="T31" fmla="*/ 27 h 67"/>
                <a:gd name="T32" fmla="*/ 69 w 69"/>
                <a:gd name="T33" fmla="*/ 27 h 67"/>
                <a:gd name="T34" fmla="*/ 69 w 69"/>
                <a:gd name="T35" fmla="*/ 27 h 67"/>
                <a:gd name="T36" fmla="*/ 69 w 69"/>
                <a:gd name="T37" fmla="*/ 27 h 67"/>
                <a:gd name="T38" fmla="*/ 69 w 69"/>
                <a:gd name="T39" fmla="*/ 27 h 67"/>
                <a:gd name="T40" fmla="*/ 69 w 69"/>
                <a:gd name="T41" fmla="*/ 27 h 67"/>
                <a:gd name="T42" fmla="*/ 69 w 69"/>
                <a:gd name="T43" fmla="*/ 26 h 67"/>
                <a:gd name="T44" fmla="*/ 69 w 69"/>
                <a:gd name="T45" fmla="*/ 26 h 67"/>
                <a:gd name="T46" fmla="*/ 69 w 69"/>
                <a:gd name="T47" fmla="*/ 26 h 67"/>
                <a:gd name="T48" fmla="*/ 69 w 69"/>
                <a:gd name="T49" fmla="*/ 26 h 67"/>
                <a:gd name="T50" fmla="*/ 69 w 69"/>
                <a:gd name="T51" fmla="*/ 26 h 67"/>
                <a:gd name="T52" fmla="*/ 69 w 69"/>
                <a:gd name="T53" fmla="*/ 26 h 67"/>
                <a:gd name="T54" fmla="*/ 69 w 69"/>
                <a:gd name="T55" fmla="*/ 26 h 67"/>
                <a:gd name="T56" fmla="*/ 69 w 69"/>
                <a:gd name="T57" fmla="*/ 25 h 67"/>
                <a:gd name="T58" fmla="*/ 69 w 69"/>
                <a:gd name="T59" fmla="*/ 25 h 67"/>
                <a:gd name="T60" fmla="*/ 69 w 69"/>
                <a:gd name="T61" fmla="*/ 25 h 67"/>
                <a:gd name="T62" fmla="*/ 69 w 69"/>
                <a:gd name="T63" fmla="*/ 25 h 67"/>
                <a:gd name="T64" fmla="*/ 69 w 69"/>
                <a:gd name="T65" fmla="*/ 25 h 67"/>
                <a:gd name="T66" fmla="*/ 69 w 69"/>
                <a:gd name="T67" fmla="*/ 25 h 67"/>
                <a:gd name="T68" fmla="*/ 69 w 69"/>
                <a:gd name="T69" fmla="*/ 25 h 67"/>
                <a:gd name="T70" fmla="*/ 69 w 69"/>
                <a:gd name="T71" fmla="*/ 25 h 67"/>
                <a:gd name="T72" fmla="*/ 69 w 69"/>
                <a:gd name="T73" fmla="*/ 24 h 67"/>
                <a:gd name="T74" fmla="*/ 69 w 69"/>
                <a:gd name="T75" fmla="*/ 24 h 67"/>
                <a:gd name="T76" fmla="*/ 69 w 69"/>
                <a:gd name="T77" fmla="*/ 24 h 67"/>
                <a:gd name="T78" fmla="*/ 69 w 69"/>
                <a:gd name="T79" fmla="*/ 24 h 67"/>
                <a:gd name="T80" fmla="*/ 69 w 69"/>
                <a:gd name="T81" fmla="*/ 24 h 67"/>
                <a:gd name="T82" fmla="*/ 69 w 69"/>
                <a:gd name="T83" fmla="*/ 24 h 67"/>
                <a:gd name="T84" fmla="*/ 69 w 69"/>
                <a:gd name="T85" fmla="*/ 24 h 67"/>
                <a:gd name="T86" fmla="*/ 69 w 69"/>
                <a:gd name="T87" fmla="*/ 24 h 67"/>
                <a:gd name="T88" fmla="*/ 69 w 69"/>
                <a:gd name="T89" fmla="*/ 23 h 67"/>
                <a:gd name="T90" fmla="*/ 69 w 69"/>
                <a:gd name="T91" fmla="*/ 23 h 67"/>
                <a:gd name="T92" fmla="*/ 69 w 69"/>
                <a:gd name="T93" fmla="*/ 23 h 67"/>
                <a:gd name="T94" fmla="*/ 69 w 69"/>
                <a:gd name="T95" fmla="*/ 23 h 67"/>
                <a:gd name="T96" fmla="*/ 69 w 69"/>
                <a:gd name="T97" fmla="*/ 23 h 67"/>
                <a:gd name="T98" fmla="*/ 69 w 69"/>
                <a:gd name="T99" fmla="*/ 23 h 67"/>
                <a:gd name="T100" fmla="*/ 69 w 69"/>
                <a:gd name="T101" fmla="*/ 23 h 67"/>
                <a:gd name="T102" fmla="*/ 69 w 69"/>
                <a:gd name="T103" fmla="*/ 22 h 67"/>
                <a:gd name="T104" fmla="*/ 69 w 69"/>
                <a:gd name="T105" fmla="*/ 22 h 67"/>
                <a:gd name="T106" fmla="*/ 69 w 69"/>
                <a:gd name="T107" fmla="*/ 22 h 67"/>
                <a:gd name="T108" fmla="*/ 69 w 69"/>
                <a:gd name="T109" fmla="*/ 22 h 67"/>
                <a:gd name="T110" fmla="*/ 69 w 69"/>
                <a:gd name="T111" fmla="*/ 22 h 67"/>
                <a:gd name="T112" fmla="*/ 69 w 69"/>
                <a:gd name="T113" fmla="*/ 22 h 67"/>
                <a:gd name="T114" fmla="*/ 69 w 69"/>
                <a:gd name="T115" fmla="*/ 22 h 67"/>
                <a:gd name="T116" fmla="*/ 69 w 69"/>
                <a:gd name="T117" fmla="*/ 22 h 67"/>
                <a:gd name="T118" fmla="*/ 69 w 69"/>
                <a:gd name="T119" fmla="*/ 21 h 67"/>
                <a:gd name="T120" fmla="*/ 69 w 69"/>
                <a:gd name="T121" fmla="*/ 2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9" h="67">
                  <a:moveTo>
                    <a:pt x="40" y="0"/>
                  </a:moveTo>
                  <a:cubicBezTo>
                    <a:pt x="28" y="0"/>
                    <a:pt x="18" y="5"/>
                    <a:pt x="10" y="13"/>
                  </a:cubicBezTo>
                  <a:cubicBezTo>
                    <a:pt x="8" y="17"/>
                    <a:pt x="5" y="20"/>
                    <a:pt x="3" y="24"/>
                  </a:cubicBezTo>
                  <a:cubicBezTo>
                    <a:pt x="2" y="26"/>
                    <a:pt x="1" y="28"/>
                    <a:pt x="0" y="30"/>
                  </a:cubicBezTo>
                  <a:cubicBezTo>
                    <a:pt x="0" y="30"/>
                    <a:pt x="0" y="30"/>
                    <a:pt x="0" y="30"/>
                  </a:cubicBezTo>
                  <a:cubicBezTo>
                    <a:pt x="0" y="30"/>
                    <a:pt x="0" y="30"/>
                    <a:pt x="0" y="30"/>
                  </a:cubicBezTo>
                  <a:cubicBezTo>
                    <a:pt x="0" y="30"/>
                    <a:pt x="0" y="30"/>
                    <a:pt x="0" y="30"/>
                  </a:cubicBezTo>
                  <a:cubicBezTo>
                    <a:pt x="0" y="30"/>
                    <a:pt x="0" y="30"/>
                    <a:pt x="0" y="30"/>
                  </a:cubicBezTo>
                  <a:cubicBezTo>
                    <a:pt x="0" y="31"/>
                    <a:pt x="0" y="31"/>
                    <a:pt x="0" y="31"/>
                  </a:cubicBezTo>
                  <a:cubicBezTo>
                    <a:pt x="0" y="31"/>
                    <a:pt x="0" y="31"/>
                    <a:pt x="0" y="31"/>
                  </a:cubicBezTo>
                  <a:cubicBezTo>
                    <a:pt x="0" y="31"/>
                    <a:pt x="0" y="31"/>
                    <a:pt x="0" y="31"/>
                  </a:cubicBezTo>
                  <a:cubicBezTo>
                    <a:pt x="0" y="31"/>
                    <a:pt x="0" y="31"/>
                    <a:pt x="0" y="31"/>
                  </a:cubicBezTo>
                  <a:cubicBezTo>
                    <a:pt x="0" y="31"/>
                    <a:pt x="0" y="31"/>
                    <a:pt x="0" y="31"/>
                  </a:cubicBezTo>
                  <a:cubicBezTo>
                    <a:pt x="0" y="31"/>
                    <a:pt x="0" y="31"/>
                    <a:pt x="0" y="31"/>
                  </a:cubicBezTo>
                  <a:cubicBezTo>
                    <a:pt x="0" y="31"/>
                    <a:pt x="0" y="31"/>
                    <a:pt x="0" y="31"/>
                  </a:cubicBezTo>
                  <a:cubicBezTo>
                    <a:pt x="0" y="31"/>
                    <a:pt x="0" y="31"/>
                    <a:pt x="0" y="31"/>
                  </a:cubicBezTo>
                  <a:cubicBezTo>
                    <a:pt x="1" y="38"/>
                    <a:pt x="4" y="45"/>
                    <a:pt x="7" y="50"/>
                  </a:cubicBezTo>
                  <a:cubicBezTo>
                    <a:pt x="7" y="50"/>
                    <a:pt x="7" y="50"/>
                    <a:pt x="7" y="50"/>
                  </a:cubicBezTo>
                  <a:cubicBezTo>
                    <a:pt x="7" y="50"/>
                    <a:pt x="7"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0"/>
                    <a:pt x="8" y="50"/>
                  </a:cubicBezTo>
                  <a:cubicBezTo>
                    <a:pt x="8" y="50"/>
                    <a:pt x="8" y="51"/>
                    <a:pt x="8" y="51"/>
                  </a:cubicBezTo>
                  <a:cubicBezTo>
                    <a:pt x="8" y="51"/>
                    <a:pt x="8" y="51"/>
                    <a:pt x="8" y="51"/>
                  </a:cubicBezTo>
                  <a:cubicBezTo>
                    <a:pt x="8" y="51"/>
                    <a:pt x="8" y="51"/>
                    <a:pt x="8" y="51"/>
                  </a:cubicBezTo>
                  <a:cubicBezTo>
                    <a:pt x="8" y="51"/>
                    <a:pt x="8" y="51"/>
                    <a:pt x="8" y="51"/>
                  </a:cubicBezTo>
                  <a:cubicBezTo>
                    <a:pt x="8" y="51"/>
                    <a:pt x="8" y="51"/>
                    <a:pt x="8" y="51"/>
                  </a:cubicBezTo>
                  <a:cubicBezTo>
                    <a:pt x="8" y="51"/>
                    <a:pt x="8" y="51"/>
                    <a:pt x="8" y="51"/>
                  </a:cubicBezTo>
                  <a:cubicBezTo>
                    <a:pt x="8" y="51"/>
                    <a:pt x="8" y="51"/>
                    <a:pt x="8" y="51"/>
                  </a:cubicBezTo>
                  <a:cubicBezTo>
                    <a:pt x="8" y="51"/>
                    <a:pt x="8" y="51"/>
                    <a:pt x="8" y="51"/>
                  </a:cubicBezTo>
                  <a:cubicBezTo>
                    <a:pt x="13" y="59"/>
                    <a:pt x="22" y="65"/>
                    <a:pt x="32" y="67"/>
                  </a:cubicBezTo>
                  <a:cubicBezTo>
                    <a:pt x="52" y="65"/>
                    <a:pt x="68" y="4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7"/>
                    <a:pt x="69" y="27"/>
                    <a:pt x="69" y="27"/>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6"/>
                  </a:cubicBezTo>
                  <a:cubicBezTo>
                    <a:pt x="69" y="26"/>
                    <a:pt x="69" y="26"/>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5"/>
                    <a:pt x="69" y="25"/>
                  </a:cubicBezTo>
                  <a:cubicBezTo>
                    <a:pt x="69" y="25"/>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4"/>
                  </a:cubicBezTo>
                  <a:cubicBezTo>
                    <a:pt x="69" y="24"/>
                    <a:pt x="69" y="24"/>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3"/>
                    <a:pt x="69" y="23"/>
                  </a:cubicBezTo>
                  <a:cubicBezTo>
                    <a:pt x="69" y="23"/>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9" y="21"/>
                  </a:cubicBezTo>
                  <a:cubicBezTo>
                    <a:pt x="69" y="21"/>
                    <a:pt x="69" y="21"/>
                    <a:pt x="69" y="21"/>
                  </a:cubicBezTo>
                  <a:cubicBezTo>
                    <a:pt x="69" y="21"/>
                    <a:pt x="69" y="21"/>
                    <a:pt x="69" y="21"/>
                  </a:cubicBezTo>
                  <a:cubicBezTo>
                    <a:pt x="69" y="21"/>
                    <a:pt x="69" y="21"/>
                    <a:pt x="69" y="21"/>
                  </a:cubicBezTo>
                  <a:cubicBezTo>
                    <a:pt x="69" y="21"/>
                    <a:pt x="69" y="21"/>
                    <a:pt x="69" y="21"/>
                  </a:cubicBezTo>
                  <a:cubicBezTo>
                    <a:pt x="69" y="21"/>
                    <a:pt x="69" y="21"/>
                    <a:pt x="69" y="21"/>
                  </a:cubicBezTo>
                  <a:cubicBezTo>
                    <a:pt x="69" y="21"/>
                    <a:pt x="69" y="21"/>
                    <a:pt x="69" y="21"/>
                  </a:cubicBezTo>
                  <a:cubicBezTo>
                    <a:pt x="66" y="16"/>
                    <a:pt x="63" y="10"/>
                    <a:pt x="60" y="5"/>
                  </a:cubicBezTo>
                  <a:cubicBezTo>
                    <a:pt x="54" y="2"/>
                    <a:pt x="47" y="0"/>
                    <a:pt x="40" y="0"/>
                  </a:cubicBezTo>
                </a:path>
              </a:pathLst>
            </a:custGeom>
            <a:solidFill>
              <a:srgbClr val="7B9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6" name="Freeform 38">
              <a:extLst>
                <a:ext uri="{FF2B5EF4-FFF2-40B4-BE49-F238E27FC236}">
                  <a16:creationId xmlns:a16="http://schemas.microsoft.com/office/drawing/2014/main" id="{91E76D3E-22AF-434B-A904-D22FD56B385A}"/>
                </a:ext>
              </a:extLst>
            </p:cNvPr>
            <p:cNvSpPr>
              <a:spLocks/>
            </p:cNvSpPr>
            <p:nvPr userDrawn="1"/>
          </p:nvSpPr>
          <p:spPr bwMode="auto">
            <a:xfrm>
              <a:off x="3934" y="2503"/>
              <a:ext cx="17" cy="26"/>
            </a:xfrm>
            <a:custGeom>
              <a:avLst/>
              <a:gdLst>
                <a:gd name="T0" fmla="*/ 7 w 7"/>
                <a:gd name="T1" fmla="*/ 0 h 11"/>
                <a:gd name="T2" fmla="*/ 0 w 7"/>
                <a:gd name="T3" fmla="*/ 11 h 11"/>
                <a:gd name="T4" fmla="*/ 7 w 7"/>
                <a:gd name="T5" fmla="*/ 0 h 11"/>
              </a:gdLst>
              <a:ahLst/>
              <a:cxnLst>
                <a:cxn ang="0">
                  <a:pos x="T0" y="T1"/>
                </a:cxn>
                <a:cxn ang="0">
                  <a:pos x="T2" y="T3"/>
                </a:cxn>
                <a:cxn ang="0">
                  <a:pos x="T4" y="T5"/>
                </a:cxn>
              </a:cxnLst>
              <a:rect l="0" t="0" r="r" b="b"/>
              <a:pathLst>
                <a:path w="7" h="11">
                  <a:moveTo>
                    <a:pt x="7" y="0"/>
                  </a:moveTo>
                  <a:cubicBezTo>
                    <a:pt x="4" y="3"/>
                    <a:pt x="2" y="7"/>
                    <a:pt x="0" y="11"/>
                  </a:cubicBezTo>
                  <a:cubicBezTo>
                    <a:pt x="2" y="7"/>
                    <a:pt x="5" y="4"/>
                    <a:pt x="7" y="0"/>
                  </a:cubicBezTo>
                </a:path>
              </a:pathLst>
            </a:custGeom>
            <a:solidFill>
              <a:srgbClr val="7A9D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7" name="Freeform 39">
              <a:extLst>
                <a:ext uri="{FF2B5EF4-FFF2-40B4-BE49-F238E27FC236}">
                  <a16:creationId xmlns:a16="http://schemas.microsoft.com/office/drawing/2014/main" id="{134E8F88-92B2-4902-AD5A-28BEDE707EF2}"/>
                </a:ext>
              </a:extLst>
            </p:cNvPr>
            <p:cNvSpPr>
              <a:spLocks/>
            </p:cNvSpPr>
            <p:nvPr userDrawn="1"/>
          </p:nvSpPr>
          <p:spPr bwMode="auto">
            <a:xfrm>
              <a:off x="3927" y="2472"/>
              <a:ext cx="192" cy="162"/>
            </a:xfrm>
            <a:custGeom>
              <a:avLst/>
              <a:gdLst>
                <a:gd name="T0" fmla="*/ 40 w 81"/>
                <a:gd name="T1" fmla="*/ 0 h 68"/>
                <a:gd name="T2" fmla="*/ 0 w 81"/>
                <a:gd name="T3" fmla="*/ 30 h 68"/>
                <a:gd name="T4" fmla="*/ 41 w 81"/>
                <a:gd name="T5" fmla="*/ 68 h 68"/>
                <a:gd name="T6" fmla="*/ 81 w 81"/>
                <a:gd name="T7" fmla="*/ 38 h 68"/>
                <a:gd name="T8" fmla="*/ 40 w 81"/>
                <a:gd name="T9" fmla="*/ 0 h 68"/>
              </a:gdLst>
              <a:ahLst/>
              <a:cxnLst>
                <a:cxn ang="0">
                  <a:pos x="T0" y="T1"/>
                </a:cxn>
                <a:cxn ang="0">
                  <a:pos x="T2" y="T3"/>
                </a:cxn>
                <a:cxn ang="0">
                  <a:pos x="T4" y="T5"/>
                </a:cxn>
                <a:cxn ang="0">
                  <a:pos x="T6" y="T7"/>
                </a:cxn>
                <a:cxn ang="0">
                  <a:pos x="T8" y="T9"/>
                </a:cxn>
              </a:cxnLst>
              <a:rect l="0" t="0" r="r" b="b"/>
              <a:pathLst>
                <a:path w="81" h="68">
                  <a:moveTo>
                    <a:pt x="40" y="0"/>
                  </a:moveTo>
                  <a:cubicBezTo>
                    <a:pt x="21" y="0"/>
                    <a:pt x="5" y="13"/>
                    <a:pt x="0" y="30"/>
                  </a:cubicBezTo>
                  <a:cubicBezTo>
                    <a:pt x="2" y="51"/>
                    <a:pt x="20" y="68"/>
                    <a:pt x="41" y="68"/>
                  </a:cubicBezTo>
                  <a:cubicBezTo>
                    <a:pt x="60" y="68"/>
                    <a:pt x="76" y="55"/>
                    <a:pt x="81" y="38"/>
                  </a:cubicBezTo>
                  <a:cubicBezTo>
                    <a:pt x="79" y="17"/>
                    <a:pt x="62" y="0"/>
                    <a:pt x="40" y="0"/>
                  </a:cubicBezTo>
                </a:path>
              </a:pathLst>
            </a:custGeom>
            <a:solidFill>
              <a:srgbClr val="6784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8" name="Freeform 40">
              <a:extLst>
                <a:ext uri="{FF2B5EF4-FFF2-40B4-BE49-F238E27FC236}">
                  <a16:creationId xmlns:a16="http://schemas.microsoft.com/office/drawing/2014/main" id="{8C3D17AC-173A-4ECC-8689-E8F7EC11F179}"/>
                </a:ext>
              </a:extLst>
            </p:cNvPr>
            <p:cNvSpPr>
              <a:spLocks/>
            </p:cNvSpPr>
            <p:nvPr userDrawn="1"/>
          </p:nvSpPr>
          <p:spPr bwMode="auto">
            <a:xfrm>
              <a:off x="3905" y="2450"/>
              <a:ext cx="205" cy="203"/>
            </a:xfrm>
            <a:custGeom>
              <a:avLst/>
              <a:gdLst>
                <a:gd name="T0" fmla="*/ 86 w 86"/>
                <a:gd name="T1" fmla="*/ 42 h 85"/>
                <a:gd name="T2" fmla="*/ 43 w 86"/>
                <a:gd name="T3" fmla="*/ 85 h 85"/>
                <a:gd name="T4" fmla="*/ 17 w 86"/>
                <a:gd name="T5" fmla="*/ 76 h 85"/>
                <a:gd name="T6" fmla="*/ 0 w 86"/>
                <a:gd name="T7" fmla="*/ 85 h 85"/>
                <a:gd name="T8" fmla="*/ 1 w 86"/>
                <a:gd name="T9" fmla="*/ 42 h 85"/>
                <a:gd name="T10" fmla="*/ 43 w 86"/>
                <a:gd name="T11" fmla="*/ 0 h 85"/>
                <a:gd name="T12" fmla="*/ 86 w 86"/>
                <a:gd name="T13" fmla="*/ 42 h 85"/>
              </a:gdLst>
              <a:ahLst/>
              <a:cxnLst>
                <a:cxn ang="0">
                  <a:pos x="T0" y="T1"/>
                </a:cxn>
                <a:cxn ang="0">
                  <a:pos x="T2" y="T3"/>
                </a:cxn>
                <a:cxn ang="0">
                  <a:pos x="T4" y="T5"/>
                </a:cxn>
                <a:cxn ang="0">
                  <a:pos x="T6" y="T7"/>
                </a:cxn>
                <a:cxn ang="0">
                  <a:pos x="T8" y="T9"/>
                </a:cxn>
                <a:cxn ang="0">
                  <a:pos x="T10" y="T11"/>
                </a:cxn>
                <a:cxn ang="0">
                  <a:pos x="T12" y="T13"/>
                </a:cxn>
              </a:cxnLst>
              <a:rect l="0" t="0" r="r" b="b"/>
              <a:pathLst>
                <a:path w="86" h="85">
                  <a:moveTo>
                    <a:pt x="86" y="42"/>
                  </a:moveTo>
                  <a:cubicBezTo>
                    <a:pt x="86" y="66"/>
                    <a:pt x="67" y="85"/>
                    <a:pt x="43" y="85"/>
                  </a:cubicBezTo>
                  <a:cubicBezTo>
                    <a:pt x="33" y="85"/>
                    <a:pt x="23" y="82"/>
                    <a:pt x="17" y="76"/>
                  </a:cubicBezTo>
                  <a:cubicBezTo>
                    <a:pt x="9" y="69"/>
                    <a:pt x="0" y="85"/>
                    <a:pt x="0" y="85"/>
                  </a:cubicBezTo>
                  <a:cubicBezTo>
                    <a:pt x="0" y="85"/>
                    <a:pt x="1" y="50"/>
                    <a:pt x="1" y="42"/>
                  </a:cubicBezTo>
                  <a:cubicBezTo>
                    <a:pt x="1" y="19"/>
                    <a:pt x="20" y="0"/>
                    <a:pt x="43" y="0"/>
                  </a:cubicBezTo>
                  <a:cubicBezTo>
                    <a:pt x="67" y="0"/>
                    <a:pt x="86" y="19"/>
                    <a:pt x="86" y="42"/>
                  </a:cubicBezTo>
                </a:path>
              </a:pathLst>
            </a:custGeom>
            <a:solidFill>
              <a:srgbClr val="189C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9" name="Freeform 41">
              <a:extLst>
                <a:ext uri="{FF2B5EF4-FFF2-40B4-BE49-F238E27FC236}">
                  <a16:creationId xmlns:a16="http://schemas.microsoft.com/office/drawing/2014/main" id="{511EC9EC-33E1-4D17-9A95-F746BA4699D7}"/>
                </a:ext>
              </a:extLst>
            </p:cNvPr>
            <p:cNvSpPr>
              <a:spLocks/>
            </p:cNvSpPr>
            <p:nvPr userDrawn="1"/>
          </p:nvSpPr>
          <p:spPr bwMode="auto">
            <a:xfrm>
              <a:off x="3934" y="2529"/>
              <a:ext cx="36" cy="50"/>
            </a:xfrm>
            <a:custGeom>
              <a:avLst/>
              <a:gdLst>
                <a:gd name="T0" fmla="*/ 5 w 36"/>
                <a:gd name="T1" fmla="*/ 5 h 50"/>
                <a:gd name="T2" fmla="*/ 5 w 36"/>
                <a:gd name="T3" fmla="*/ 21 h 50"/>
                <a:gd name="T4" fmla="*/ 31 w 36"/>
                <a:gd name="T5" fmla="*/ 21 h 50"/>
                <a:gd name="T6" fmla="*/ 31 w 36"/>
                <a:gd name="T7" fmla="*/ 26 h 50"/>
                <a:gd name="T8" fmla="*/ 5 w 36"/>
                <a:gd name="T9" fmla="*/ 26 h 50"/>
                <a:gd name="T10" fmla="*/ 5 w 36"/>
                <a:gd name="T11" fmla="*/ 50 h 50"/>
                <a:gd name="T12" fmla="*/ 0 w 36"/>
                <a:gd name="T13" fmla="*/ 50 h 50"/>
                <a:gd name="T14" fmla="*/ 0 w 36"/>
                <a:gd name="T15" fmla="*/ 0 h 50"/>
                <a:gd name="T16" fmla="*/ 36 w 36"/>
                <a:gd name="T17" fmla="*/ 0 h 50"/>
                <a:gd name="T18" fmla="*/ 36 w 36"/>
                <a:gd name="T19" fmla="*/ 5 h 50"/>
                <a:gd name="T20" fmla="*/ 5 w 36"/>
                <a:gd name="T21" fmla="*/ 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50">
                  <a:moveTo>
                    <a:pt x="5" y="5"/>
                  </a:moveTo>
                  <a:lnTo>
                    <a:pt x="5" y="21"/>
                  </a:lnTo>
                  <a:lnTo>
                    <a:pt x="31" y="21"/>
                  </a:lnTo>
                  <a:lnTo>
                    <a:pt x="31" y="26"/>
                  </a:lnTo>
                  <a:lnTo>
                    <a:pt x="5" y="26"/>
                  </a:lnTo>
                  <a:lnTo>
                    <a:pt x="5" y="50"/>
                  </a:lnTo>
                  <a:lnTo>
                    <a:pt x="0" y="50"/>
                  </a:lnTo>
                  <a:lnTo>
                    <a:pt x="0" y="0"/>
                  </a:lnTo>
                  <a:lnTo>
                    <a:pt x="36" y="0"/>
                  </a:lnTo>
                  <a:lnTo>
                    <a:pt x="36" y="5"/>
                  </a:lnTo>
                  <a:lnTo>
                    <a:pt x="5"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0" name="Freeform 42">
              <a:extLst>
                <a:ext uri="{FF2B5EF4-FFF2-40B4-BE49-F238E27FC236}">
                  <a16:creationId xmlns:a16="http://schemas.microsoft.com/office/drawing/2014/main" id="{E928067C-393C-4C86-B5E8-722F60D2FB64}"/>
                </a:ext>
              </a:extLst>
            </p:cNvPr>
            <p:cNvSpPr>
              <a:spLocks/>
            </p:cNvSpPr>
            <p:nvPr userDrawn="1"/>
          </p:nvSpPr>
          <p:spPr bwMode="auto">
            <a:xfrm>
              <a:off x="3934" y="2529"/>
              <a:ext cx="36" cy="50"/>
            </a:xfrm>
            <a:custGeom>
              <a:avLst/>
              <a:gdLst>
                <a:gd name="T0" fmla="*/ 5 w 36"/>
                <a:gd name="T1" fmla="*/ 5 h 50"/>
                <a:gd name="T2" fmla="*/ 5 w 36"/>
                <a:gd name="T3" fmla="*/ 21 h 50"/>
                <a:gd name="T4" fmla="*/ 31 w 36"/>
                <a:gd name="T5" fmla="*/ 21 h 50"/>
                <a:gd name="T6" fmla="*/ 31 w 36"/>
                <a:gd name="T7" fmla="*/ 26 h 50"/>
                <a:gd name="T8" fmla="*/ 5 w 36"/>
                <a:gd name="T9" fmla="*/ 26 h 50"/>
                <a:gd name="T10" fmla="*/ 5 w 36"/>
                <a:gd name="T11" fmla="*/ 50 h 50"/>
                <a:gd name="T12" fmla="*/ 0 w 36"/>
                <a:gd name="T13" fmla="*/ 50 h 50"/>
                <a:gd name="T14" fmla="*/ 0 w 36"/>
                <a:gd name="T15" fmla="*/ 0 h 50"/>
                <a:gd name="T16" fmla="*/ 36 w 36"/>
                <a:gd name="T17" fmla="*/ 0 h 50"/>
                <a:gd name="T18" fmla="*/ 36 w 36"/>
                <a:gd name="T19" fmla="*/ 5 h 50"/>
                <a:gd name="T20" fmla="*/ 5 w 36"/>
                <a:gd name="T21" fmla="*/ 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50">
                  <a:moveTo>
                    <a:pt x="5" y="5"/>
                  </a:moveTo>
                  <a:lnTo>
                    <a:pt x="5" y="21"/>
                  </a:lnTo>
                  <a:lnTo>
                    <a:pt x="31" y="21"/>
                  </a:lnTo>
                  <a:lnTo>
                    <a:pt x="31" y="26"/>
                  </a:lnTo>
                  <a:lnTo>
                    <a:pt x="5" y="26"/>
                  </a:lnTo>
                  <a:lnTo>
                    <a:pt x="5" y="50"/>
                  </a:lnTo>
                  <a:lnTo>
                    <a:pt x="0" y="50"/>
                  </a:lnTo>
                  <a:lnTo>
                    <a:pt x="0" y="0"/>
                  </a:lnTo>
                  <a:lnTo>
                    <a:pt x="36" y="0"/>
                  </a:lnTo>
                  <a:lnTo>
                    <a:pt x="36" y="5"/>
                  </a:lnTo>
                  <a:lnTo>
                    <a:pt x="5" y="5"/>
                  </a:lnTo>
                  <a:close/>
                </a:path>
              </a:pathLst>
            </a:custGeom>
            <a:noFill/>
            <a:ln w="793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1" name="Freeform 43">
              <a:extLst>
                <a:ext uri="{FF2B5EF4-FFF2-40B4-BE49-F238E27FC236}">
                  <a16:creationId xmlns:a16="http://schemas.microsoft.com/office/drawing/2014/main" id="{020FBF35-F10D-4745-B3EF-B720749C680E}"/>
                </a:ext>
              </a:extLst>
            </p:cNvPr>
            <p:cNvSpPr>
              <a:spLocks/>
            </p:cNvSpPr>
            <p:nvPr userDrawn="1"/>
          </p:nvSpPr>
          <p:spPr bwMode="auto">
            <a:xfrm>
              <a:off x="3981" y="2529"/>
              <a:ext cx="48" cy="50"/>
            </a:xfrm>
            <a:custGeom>
              <a:avLst/>
              <a:gdLst>
                <a:gd name="T0" fmla="*/ 19 w 20"/>
                <a:gd name="T1" fmla="*/ 5 h 21"/>
                <a:gd name="T2" fmla="*/ 11 w 20"/>
                <a:gd name="T3" fmla="*/ 2 h 21"/>
                <a:gd name="T4" fmla="*/ 4 w 20"/>
                <a:gd name="T5" fmla="*/ 4 h 21"/>
                <a:gd name="T6" fmla="*/ 2 w 20"/>
                <a:gd name="T7" fmla="*/ 11 h 21"/>
                <a:gd name="T8" fmla="*/ 4 w 20"/>
                <a:gd name="T9" fmla="*/ 17 h 21"/>
                <a:gd name="T10" fmla="*/ 11 w 20"/>
                <a:gd name="T11" fmla="*/ 19 h 21"/>
                <a:gd name="T12" fmla="*/ 18 w 20"/>
                <a:gd name="T13" fmla="*/ 16 h 21"/>
                <a:gd name="T14" fmla="*/ 20 w 20"/>
                <a:gd name="T15" fmla="*/ 17 h 21"/>
                <a:gd name="T16" fmla="*/ 11 w 20"/>
                <a:gd name="T17" fmla="*/ 21 h 21"/>
                <a:gd name="T18" fmla="*/ 3 w 20"/>
                <a:gd name="T19" fmla="*/ 18 h 21"/>
                <a:gd name="T20" fmla="*/ 0 w 20"/>
                <a:gd name="T21" fmla="*/ 11 h 21"/>
                <a:gd name="T22" fmla="*/ 3 w 20"/>
                <a:gd name="T23" fmla="*/ 3 h 21"/>
                <a:gd name="T24" fmla="*/ 11 w 20"/>
                <a:gd name="T25" fmla="*/ 0 h 21"/>
                <a:gd name="T26" fmla="*/ 20 w 20"/>
                <a:gd name="T27" fmla="*/ 4 h 21"/>
                <a:gd name="T28" fmla="*/ 19 w 20"/>
                <a:gd name="T29"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21">
                  <a:moveTo>
                    <a:pt x="19" y="5"/>
                  </a:moveTo>
                  <a:cubicBezTo>
                    <a:pt x="17" y="3"/>
                    <a:pt x="14" y="2"/>
                    <a:pt x="11" y="2"/>
                  </a:cubicBezTo>
                  <a:cubicBezTo>
                    <a:pt x="8" y="2"/>
                    <a:pt x="6" y="3"/>
                    <a:pt x="4" y="4"/>
                  </a:cubicBezTo>
                  <a:cubicBezTo>
                    <a:pt x="2" y="6"/>
                    <a:pt x="2" y="8"/>
                    <a:pt x="2" y="11"/>
                  </a:cubicBezTo>
                  <a:cubicBezTo>
                    <a:pt x="2" y="13"/>
                    <a:pt x="2" y="15"/>
                    <a:pt x="4" y="17"/>
                  </a:cubicBezTo>
                  <a:cubicBezTo>
                    <a:pt x="6" y="19"/>
                    <a:pt x="8" y="19"/>
                    <a:pt x="11" y="19"/>
                  </a:cubicBezTo>
                  <a:cubicBezTo>
                    <a:pt x="14" y="19"/>
                    <a:pt x="17" y="18"/>
                    <a:pt x="18" y="16"/>
                  </a:cubicBezTo>
                  <a:cubicBezTo>
                    <a:pt x="20" y="17"/>
                    <a:pt x="20" y="17"/>
                    <a:pt x="20" y="17"/>
                  </a:cubicBezTo>
                  <a:cubicBezTo>
                    <a:pt x="18" y="20"/>
                    <a:pt x="15" y="21"/>
                    <a:pt x="11" y="21"/>
                  </a:cubicBezTo>
                  <a:cubicBezTo>
                    <a:pt x="7" y="21"/>
                    <a:pt x="5" y="20"/>
                    <a:pt x="3" y="18"/>
                  </a:cubicBezTo>
                  <a:cubicBezTo>
                    <a:pt x="1" y="17"/>
                    <a:pt x="0" y="14"/>
                    <a:pt x="0" y="11"/>
                  </a:cubicBezTo>
                  <a:cubicBezTo>
                    <a:pt x="0" y="7"/>
                    <a:pt x="1" y="5"/>
                    <a:pt x="3" y="3"/>
                  </a:cubicBezTo>
                  <a:cubicBezTo>
                    <a:pt x="5" y="1"/>
                    <a:pt x="8" y="0"/>
                    <a:pt x="11" y="0"/>
                  </a:cubicBezTo>
                  <a:cubicBezTo>
                    <a:pt x="15" y="0"/>
                    <a:pt x="18" y="1"/>
                    <a:pt x="20" y="4"/>
                  </a:cubicBezTo>
                  <a:lnTo>
                    <a:pt x="19"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2" name="Freeform 44">
              <a:extLst>
                <a:ext uri="{FF2B5EF4-FFF2-40B4-BE49-F238E27FC236}">
                  <a16:creationId xmlns:a16="http://schemas.microsoft.com/office/drawing/2014/main" id="{B140A03A-456F-4B41-9131-C151CEE2289F}"/>
                </a:ext>
              </a:extLst>
            </p:cNvPr>
            <p:cNvSpPr>
              <a:spLocks/>
            </p:cNvSpPr>
            <p:nvPr userDrawn="1"/>
          </p:nvSpPr>
          <p:spPr bwMode="auto">
            <a:xfrm>
              <a:off x="3981" y="2529"/>
              <a:ext cx="48" cy="50"/>
            </a:xfrm>
            <a:custGeom>
              <a:avLst/>
              <a:gdLst>
                <a:gd name="T0" fmla="*/ 19 w 20"/>
                <a:gd name="T1" fmla="*/ 5 h 21"/>
                <a:gd name="T2" fmla="*/ 11 w 20"/>
                <a:gd name="T3" fmla="*/ 2 h 21"/>
                <a:gd name="T4" fmla="*/ 4 w 20"/>
                <a:gd name="T5" fmla="*/ 4 h 21"/>
                <a:gd name="T6" fmla="*/ 2 w 20"/>
                <a:gd name="T7" fmla="*/ 11 h 21"/>
                <a:gd name="T8" fmla="*/ 4 w 20"/>
                <a:gd name="T9" fmla="*/ 17 h 21"/>
                <a:gd name="T10" fmla="*/ 11 w 20"/>
                <a:gd name="T11" fmla="*/ 19 h 21"/>
                <a:gd name="T12" fmla="*/ 18 w 20"/>
                <a:gd name="T13" fmla="*/ 16 h 21"/>
                <a:gd name="T14" fmla="*/ 20 w 20"/>
                <a:gd name="T15" fmla="*/ 17 h 21"/>
                <a:gd name="T16" fmla="*/ 11 w 20"/>
                <a:gd name="T17" fmla="*/ 21 h 21"/>
                <a:gd name="T18" fmla="*/ 3 w 20"/>
                <a:gd name="T19" fmla="*/ 18 h 21"/>
                <a:gd name="T20" fmla="*/ 0 w 20"/>
                <a:gd name="T21" fmla="*/ 11 h 21"/>
                <a:gd name="T22" fmla="*/ 3 w 20"/>
                <a:gd name="T23" fmla="*/ 3 h 21"/>
                <a:gd name="T24" fmla="*/ 11 w 20"/>
                <a:gd name="T25" fmla="*/ 0 h 21"/>
                <a:gd name="T26" fmla="*/ 20 w 20"/>
                <a:gd name="T27" fmla="*/ 4 h 21"/>
                <a:gd name="T28" fmla="*/ 19 w 20"/>
                <a:gd name="T29"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21">
                  <a:moveTo>
                    <a:pt x="19" y="5"/>
                  </a:moveTo>
                  <a:cubicBezTo>
                    <a:pt x="17" y="3"/>
                    <a:pt x="14" y="2"/>
                    <a:pt x="11" y="2"/>
                  </a:cubicBezTo>
                  <a:cubicBezTo>
                    <a:pt x="8" y="2"/>
                    <a:pt x="6" y="3"/>
                    <a:pt x="4" y="4"/>
                  </a:cubicBezTo>
                  <a:cubicBezTo>
                    <a:pt x="2" y="6"/>
                    <a:pt x="2" y="8"/>
                    <a:pt x="2" y="11"/>
                  </a:cubicBezTo>
                  <a:cubicBezTo>
                    <a:pt x="2" y="13"/>
                    <a:pt x="2" y="15"/>
                    <a:pt x="4" y="17"/>
                  </a:cubicBezTo>
                  <a:cubicBezTo>
                    <a:pt x="6" y="19"/>
                    <a:pt x="8" y="19"/>
                    <a:pt x="11" y="19"/>
                  </a:cubicBezTo>
                  <a:cubicBezTo>
                    <a:pt x="14" y="19"/>
                    <a:pt x="17" y="18"/>
                    <a:pt x="18" y="16"/>
                  </a:cubicBezTo>
                  <a:cubicBezTo>
                    <a:pt x="20" y="17"/>
                    <a:pt x="20" y="17"/>
                    <a:pt x="20" y="17"/>
                  </a:cubicBezTo>
                  <a:cubicBezTo>
                    <a:pt x="18" y="20"/>
                    <a:pt x="15" y="21"/>
                    <a:pt x="11" y="21"/>
                  </a:cubicBezTo>
                  <a:cubicBezTo>
                    <a:pt x="7" y="21"/>
                    <a:pt x="5" y="20"/>
                    <a:pt x="3" y="18"/>
                  </a:cubicBezTo>
                  <a:cubicBezTo>
                    <a:pt x="1" y="17"/>
                    <a:pt x="0" y="14"/>
                    <a:pt x="0" y="11"/>
                  </a:cubicBezTo>
                  <a:cubicBezTo>
                    <a:pt x="0" y="7"/>
                    <a:pt x="1" y="5"/>
                    <a:pt x="3" y="3"/>
                  </a:cubicBezTo>
                  <a:cubicBezTo>
                    <a:pt x="5" y="1"/>
                    <a:pt x="8" y="0"/>
                    <a:pt x="11" y="0"/>
                  </a:cubicBezTo>
                  <a:cubicBezTo>
                    <a:pt x="15" y="0"/>
                    <a:pt x="18" y="1"/>
                    <a:pt x="20" y="4"/>
                  </a:cubicBezTo>
                  <a:lnTo>
                    <a:pt x="19" y="5"/>
                  </a:lnTo>
                  <a:close/>
                </a:path>
              </a:pathLst>
            </a:custGeom>
            <a:noFill/>
            <a:ln w="793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3" name="Freeform 45">
              <a:extLst>
                <a:ext uri="{FF2B5EF4-FFF2-40B4-BE49-F238E27FC236}">
                  <a16:creationId xmlns:a16="http://schemas.microsoft.com/office/drawing/2014/main" id="{6AADC24D-19FE-45ED-B477-C8D93692AF74}"/>
                </a:ext>
              </a:extLst>
            </p:cNvPr>
            <p:cNvSpPr>
              <a:spLocks noEditPoints="1"/>
            </p:cNvSpPr>
            <p:nvPr userDrawn="1"/>
          </p:nvSpPr>
          <p:spPr bwMode="auto">
            <a:xfrm>
              <a:off x="4043" y="2529"/>
              <a:ext cx="45" cy="50"/>
            </a:xfrm>
            <a:custGeom>
              <a:avLst/>
              <a:gdLst>
                <a:gd name="T0" fmla="*/ 16 w 19"/>
                <a:gd name="T1" fmla="*/ 20 h 21"/>
                <a:gd name="T2" fmla="*/ 11 w 19"/>
                <a:gd name="T3" fmla="*/ 21 h 21"/>
                <a:gd name="T4" fmla="*/ 0 w 19"/>
                <a:gd name="T5" fmla="*/ 21 h 21"/>
                <a:gd name="T6" fmla="*/ 0 w 19"/>
                <a:gd name="T7" fmla="*/ 0 h 21"/>
                <a:gd name="T8" fmla="*/ 11 w 19"/>
                <a:gd name="T9" fmla="*/ 0 h 21"/>
                <a:gd name="T10" fmla="*/ 16 w 19"/>
                <a:gd name="T11" fmla="*/ 1 h 21"/>
                <a:gd name="T12" fmla="*/ 18 w 19"/>
                <a:gd name="T13" fmla="*/ 6 h 21"/>
                <a:gd name="T14" fmla="*/ 15 w 19"/>
                <a:gd name="T15" fmla="*/ 10 h 21"/>
                <a:gd name="T16" fmla="*/ 19 w 19"/>
                <a:gd name="T17" fmla="*/ 15 h 21"/>
                <a:gd name="T18" fmla="*/ 16 w 19"/>
                <a:gd name="T19" fmla="*/ 20 h 21"/>
                <a:gd name="T20" fmla="*/ 11 w 19"/>
                <a:gd name="T21" fmla="*/ 2 h 21"/>
                <a:gd name="T22" fmla="*/ 2 w 19"/>
                <a:gd name="T23" fmla="*/ 2 h 21"/>
                <a:gd name="T24" fmla="*/ 2 w 19"/>
                <a:gd name="T25" fmla="*/ 9 h 21"/>
                <a:gd name="T26" fmla="*/ 11 w 19"/>
                <a:gd name="T27" fmla="*/ 9 h 21"/>
                <a:gd name="T28" fmla="*/ 15 w 19"/>
                <a:gd name="T29" fmla="*/ 8 h 21"/>
                <a:gd name="T30" fmla="*/ 16 w 19"/>
                <a:gd name="T31" fmla="*/ 6 h 21"/>
                <a:gd name="T32" fmla="*/ 15 w 19"/>
                <a:gd name="T33" fmla="*/ 3 h 21"/>
                <a:gd name="T34" fmla="*/ 11 w 19"/>
                <a:gd name="T35" fmla="*/ 2 h 21"/>
                <a:gd name="T36" fmla="*/ 11 w 19"/>
                <a:gd name="T37" fmla="*/ 11 h 21"/>
                <a:gd name="T38" fmla="*/ 2 w 19"/>
                <a:gd name="T39" fmla="*/ 11 h 21"/>
                <a:gd name="T40" fmla="*/ 2 w 19"/>
                <a:gd name="T41" fmla="*/ 19 h 21"/>
                <a:gd name="T42" fmla="*/ 11 w 19"/>
                <a:gd name="T43" fmla="*/ 19 h 21"/>
                <a:gd name="T44" fmla="*/ 15 w 19"/>
                <a:gd name="T45" fmla="*/ 18 h 21"/>
                <a:gd name="T46" fmla="*/ 17 w 19"/>
                <a:gd name="T47" fmla="*/ 15 h 21"/>
                <a:gd name="T48" fmla="*/ 17 w 19"/>
                <a:gd name="T49" fmla="*/ 14 h 21"/>
                <a:gd name="T50" fmla="*/ 11 w 19"/>
                <a:gd name="T51"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6" y="20"/>
                  </a:moveTo>
                  <a:cubicBezTo>
                    <a:pt x="15" y="21"/>
                    <a:pt x="13" y="21"/>
                    <a:pt x="11" y="21"/>
                  </a:cubicBezTo>
                  <a:cubicBezTo>
                    <a:pt x="0" y="21"/>
                    <a:pt x="0" y="21"/>
                    <a:pt x="0" y="21"/>
                  </a:cubicBezTo>
                  <a:cubicBezTo>
                    <a:pt x="0" y="0"/>
                    <a:pt x="0" y="0"/>
                    <a:pt x="0" y="0"/>
                  </a:cubicBezTo>
                  <a:cubicBezTo>
                    <a:pt x="11" y="0"/>
                    <a:pt x="11" y="0"/>
                    <a:pt x="11" y="0"/>
                  </a:cubicBezTo>
                  <a:cubicBezTo>
                    <a:pt x="13" y="0"/>
                    <a:pt x="15" y="1"/>
                    <a:pt x="16" y="1"/>
                  </a:cubicBezTo>
                  <a:cubicBezTo>
                    <a:pt x="17" y="2"/>
                    <a:pt x="18" y="4"/>
                    <a:pt x="18" y="6"/>
                  </a:cubicBezTo>
                  <a:cubicBezTo>
                    <a:pt x="18" y="8"/>
                    <a:pt x="17" y="9"/>
                    <a:pt x="15" y="10"/>
                  </a:cubicBezTo>
                  <a:cubicBezTo>
                    <a:pt x="18" y="11"/>
                    <a:pt x="19" y="13"/>
                    <a:pt x="19" y="15"/>
                  </a:cubicBezTo>
                  <a:cubicBezTo>
                    <a:pt x="19" y="17"/>
                    <a:pt x="18" y="19"/>
                    <a:pt x="16" y="20"/>
                  </a:cubicBezTo>
                  <a:moveTo>
                    <a:pt x="11" y="2"/>
                  </a:moveTo>
                  <a:cubicBezTo>
                    <a:pt x="2" y="2"/>
                    <a:pt x="2" y="2"/>
                    <a:pt x="2" y="2"/>
                  </a:cubicBezTo>
                  <a:cubicBezTo>
                    <a:pt x="2" y="9"/>
                    <a:pt x="2" y="9"/>
                    <a:pt x="2" y="9"/>
                  </a:cubicBezTo>
                  <a:cubicBezTo>
                    <a:pt x="11" y="9"/>
                    <a:pt x="11" y="9"/>
                    <a:pt x="11" y="9"/>
                  </a:cubicBezTo>
                  <a:cubicBezTo>
                    <a:pt x="12" y="9"/>
                    <a:pt x="14" y="9"/>
                    <a:pt x="15" y="8"/>
                  </a:cubicBezTo>
                  <a:cubicBezTo>
                    <a:pt x="16" y="8"/>
                    <a:pt x="16" y="7"/>
                    <a:pt x="16" y="6"/>
                  </a:cubicBezTo>
                  <a:cubicBezTo>
                    <a:pt x="16" y="5"/>
                    <a:pt x="16" y="4"/>
                    <a:pt x="15" y="3"/>
                  </a:cubicBezTo>
                  <a:cubicBezTo>
                    <a:pt x="14" y="2"/>
                    <a:pt x="13" y="2"/>
                    <a:pt x="11" y="2"/>
                  </a:cubicBezTo>
                  <a:moveTo>
                    <a:pt x="11" y="11"/>
                  </a:moveTo>
                  <a:cubicBezTo>
                    <a:pt x="2" y="11"/>
                    <a:pt x="2" y="11"/>
                    <a:pt x="2" y="11"/>
                  </a:cubicBezTo>
                  <a:cubicBezTo>
                    <a:pt x="2" y="19"/>
                    <a:pt x="2" y="19"/>
                    <a:pt x="2" y="19"/>
                  </a:cubicBezTo>
                  <a:cubicBezTo>
                    <a:pt x="11" y="19"/>
                    <a:pt x="11" y="19"/>
                    <a:pt x="11" y="19"/>
                  </a:cubicBezTo>
                  <a:cubicBezTo>
                    <a:pt x="13" y="19"/>
                    <a:pt x="14" y="19"/>
                    <a:pt x="15" y="18"/>
                  </a:cubicBezTo>
                  <a:cubicBezTo>
                    <a:pt x="16" y="18"/>
                    <a:pt x="17" y="17"/>
                    <a:pt x="17" y="15"/>
                  </a:cubicBezTo>
                  <a:cubicBezTo>
                    <a:pt x="17" y="15"/>
                    <a:pt x="17" y="14"/>
                    <a:pt x="17" y="14"/>
                  </a:cubicBezTo>
                  <a:cubicBezTo>
                    <a:pt x="16" y="12"/>
                    <a:pt x="14" y="11"/>
                    <a:pt x="11" y="1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4" name="Freeform 46">
              <a:extLst>
                <a:ext uri="{FF2B5EF4-FFF2-40B4-BE49-F238E27FC236}">
                  <a16:creationId xmlns:a16="http://schemas.microsoft.com/office/drawing/2014/main" id="{E56294AB-5F19-4E13-BACB-D7C0D2A57C8E}"/>
                </a:ext>
              </a:extLst>
            </p:cNvPr>
            <p:cNvSpPr>
              <a:spLocks noEditPoints="1"/>
            </p:cNvSpPr>
            <p:nvPr userDrawn="1"/>
          </p:nvSpPr>
          <p:spPr bwMode="auto">
            <a:xfrm>
              <a:off x="4043" y="2529"/>
              <a:ext cx="45" cy="50"/>
            </a:xfrm>
            <a:custGeom>
              <a:avLst/>
              <a:gdLst>
                <a:gd name="T0" fmla="*/ 16 w 19"/>
                <a:gd name="T1" fmla="*/ 20 h 21"/>
                <a:gd name="T2" fmla="*/ 11 w 19"/>
                <a:gd name="T3" fmla="*/ 21 h 21"/>
                <a:gd name="T4" fmla="*/ 0 w 19"/>
                <a:gd name="T5" fmla="*/ 21 h 21"/>
                <a:gd name="T6" fmla="*/ 0 w 19"/>
                <a:gd name="T7" fmla="*/ 0 h 21"/>
                <a:gd name="T8" fmla="*/ 11 w 19"/>
                <a:gd name="T9" fmla="*/ 0 h 21"/>
                <a:gd name="T10" fmla="*/ 16 w 19"/>
                <a:gd name="T11" fmla="*/ 1 h 21"/>
                <a:gd name="T12" fmla="*/ 18 w 19"/>
                <a:gd name="T13" fmla="*/ 6 h 21"/>
                <a:gd name="T14" fmla="*/ 15 w 19"/>
                <a:gd name="T15" fmla="*/ 10 h 21"/>
                <a:gd name="T16" fmla="*/ 19 w 19"/>
                <a:gd name="T17" fmla="*/ 15 h 21"/>
                <a:gd name="T18" fmla="*/ 16 w 19"/>
                <a:gd name="T19" fmla="*/ 20 h 21"/>
                <a:gd name="T20" fmla="*/ 11 w 19"/>
                <a:gd name="T21" fmla="*/ 2 h 21"/>
                <a:gd name="T22" fmla="*/ 2 w 19"/>
                <a:gd name="T23" fmla="*/ 2 h 21"/>
                <a:gd name="T24" fmla="*/ 2 w 19"/>
                <a:gd name="T25" fmla="*/ 9 h 21"/>
                <a:gd name="T26" fmla="*/ 11 w 19"/>
                <a:gd name="T27" fmla="*/ 9 h 21"/>
                <a:gd name="T28" fmla="*/ 15 w 19"/>
                <a:gd name="T29" fmla="*/ 8 h 21"/>
                <a:gd name="T30" fmla="*/ 16 w 19"/>
                <a:gd name="T31" fmla="*/ 6 h 21"/>
                <a:gd name="T32" fmla="*/ 15 w 19"/>
                <a:gd name="T33" fmla="*/ 3 h 21"/>
                <a:gd name="T34" fmla="*/ 11 w 19"/>
                <a:gd name="T35" fmla="*/ 2 h 21"/>
                <a:gd name="T36" fmla="*/ 11 w 19"/>
                <a:gd name="T37" fmla="*/ 11 h 21"/>
                <a:gd name="T38" fmla="*/ 2 w 19"/>
                <a:gd name="T39" fmla="*/ 11 h 21"/>
                <a:gd name="T40" fmla="*/ 2 w 19"/>
                <a:gd name="T41" fmla="*/ 19 h 21"/>
                <a:gd name="T42" fmla="*/ 11 w 19"/>
                <a:gd name="T43" fmla="*/ 19 h 21"/>
                <a:gd name="T44" fmla="*/ 15 w 19"/>
                <a:gd name="T45" fmla="*/ 18 h 21"/>
                <a:gd name="T46" fmla="*/ 17 w 19"/>
                <a:gd name="T47" fmla="*/ 15 h 21"/>
                <a:gd name="T48" fmla="*/ 17 w 19"/>
                <a:gd name="T49" fmla="*/ 14 h 21"/>
                <a:gd name="T50" fmla="*/ 11 w 19"/>
                <a:gd name="T51"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6" y="20"/>
                  </a:moveTo>
                  <a:cubicBezTo>
                    <a:pt x="15" y="21"/>
                    <a:pt x="13" y="21"/>
                    <a:pt x="11" y="21"/>
                  </a:cubicBezTo>
                  <a:cubicBezTo>
                    <a:pt x="0" y="21"/>
                    <a:pt x="0" y="21"/>
                    <a:pt x="0" y="21"/>
                  </a:cubicBezTo>
                  <a:cubicBezTo>
                    <a:pt x="0" y="0"/>
                    <a:pt x="0" y="0"/>
                    <a:pt x="0" y="0"/>
                  </a:cubicBezTo>
                  <a:cubicBezTo>
                    <a:pt x="11" y="0"/>
                    <a:pt x="11" y="0"/>
                    <a:pt x="11" y="0"/>
                  </a:cubicBezTo>
                  <a:cubicBezTo>
                    <a:pt x="13" y="0"/>
                    <a:pt x="15" y="1"/>
                    <a:pt x="16" y="1"/>
                  </a:cubicBezTo>
                  <a:cubicBezTo>
                    <a:pt x="17" y="2"/>
                    <a:pt x="18" y="4"/>
                    <a:pt x="18" y="6"/>
                  </a:cubicBezTo>
                  <a:cubicBezTo>
                    <a:pt x="18" y="8"/>
                    <a:pt x="17" y="9"/>
                    <a:pt x="15" y="10"/>
                  </a:cubicBezTo>
                  <a:cubicBezTo>
                    <a:pt x="18" y="11"/>
                    <a:pt x="19" y="13"/>
                    <a:pt x="19" y="15"/>
                  </a:cubicBezTo>
                  <a:cubicBezTo>
                    <a:pt x="19" y="17"/>
                    <a:pt x="18" y="19"/>
                    <a:pt x="16" y="20"/>
                  </a:cubicBezTo>
                  <a:close/>
                  <a:moveTo>
                    <a:pt x="11" y="2"/>
                  </a:moveTo>
                  <a:cubicBezTo>
                    <a:pt x="2" y="2"/>
                    <a:pt x="2" y="2"/>
                    <a:pt x="2" y="2"/>
                  </a:cubicBezTo>
                  <a:cubicBezTo>
                    <a:pt x="2" y="9"/>
                    <a:pt x="2" y="9"/>
                    <a:pt x="2" y="9"/>
                  </a:cubicBezTo>
                  <a:cubicBezTo>
                    <a:pt x="11" y="9"/>
                    <a:pt x="11" y="9"/>
                    <a:pt x="11" y="9"/>
                  </a:cubicBezTo>
                  <a:cubicBezTo>
                    <a:pt x="12" y="9"/>
                    <a:pt x="14" y="9"/>
                    <a:pt x="15" y="8"/>
                  </a:cubicBezTo>
                  <a:cubicBezTo>
                    <a:pt x="16" y="8"/>
                    <a:pt x="16" y="7"/>
                    <a:pt x="16" y="6"/>
                  </a:cubicBezTo>
                  <a:cubicBezTo>
                    <a:pt x="16" y="5"/>
                    <a:pt x="16" y="4"/>
                    <a:pt x="15" y="3"/>
                  </a:cubicBezTo>
                  <a:cubicBezTo>
                    <a:pt x="14" y="2"/>
                    <a:pt x="13" y="2"/>
                    <a:pt x="11" y="2"/>
                  </a:cubicBezTo>
                  <a:close/>
                  <a:moveTo>
                    <a:pt x="11" y="11"/>
                  </a:moveTo>
                  <a:cubicBezTo>
                    <a:pt x="2" y="11"/>
                    <a:pt x="2" y="11"/>
                    <a:pt x="2" y="11"/>
                  </a:cubicBezTo>
                  <a:cubicBezTo>
                    <a:pt x="2" y="19"/>
                    <a:pt x="2" y="19"/>
                    <a:pt x="2" y="19"/>
                  </a:cubicBezTo>
                  <a:cubicBezTo>
                    <a:pt x="11" y="19"/>
                    <a:pt x="11" y="19"/>
                    <a:pt x="11" y="19"/>
                  </a:cubicBezTo>
                  <a:cubicBezTo>
                    <a:pt x="13" y="19"/>
                    <a:pt x="14" y="19"/>
                    <a:pt x="15" y="18"/>
                  </a:cubicBezTo>
                  <a:cubicBezTo>
                    <a:pt x="16" y="18"/>
                    <a:pt x="17" y="17"/>
                    <a:pt x="17" y="15"/>
                  </a:cubicBezTo>
                  <a:cubicBezTo>
                    <a:pt x="17" y="15"/>
                    <a:pt x="17" y="14"/>
                    <a:pt x="17" y="14"/>
                  </a:cubicBezTo>
                  <a:cubicBezTo>
                    <a:pt x="16" y="12"/>
                    <a:pt x="14" y="11"/>
                    <a:pt x="11" y="11"/>
                  </a:cubicBezTo>
                  <a:close/>
                </a:path>
              </a:pathLst>
            </a:custGeom>
            <a:noFill/>
            <a:ln w="793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5" name="Freeform 47">
              <a:extLst>
                <a:ext uri="{FF2B5EF4-FFF2-40B4-BE49-F238E27FC236}">
                  <a16:creationId xmlns:a16="http://schemas.microsoft.com/office/drawing/2014/main" id="{6806B2EC-08AC-4B18-AB0C-4E2B8F025DCE}"/>
                </a:ext>
              </a:extLst>
            </p:cNvPr>
            <p:cNvSpPr>
              <a:spLocks/>
            </p:cNvSpPr>
            <p:nvPr userDrawn="1"/>
          </p:nvSpPr>
          <p:spPr bwMode="auto">
            <a:xfrm>
              <a:off x="3905" y="2450"/>
              <a:ext cx="205" cy="203"/>
            </a:xfrm>
            <a:custGeom>
              <a:avLst/>
              <a:gdLst>
                <a:gd name="T0" fmla="*/ 86 w 86"/>
                <a:gd name="T1" fmla="*/ 42 h 85"/>
                <a:gd name="T2" fmla="*/ 43 w 86"/>
                <a:gd name="T3" fmla="*/ 85 h 85"/>
                <a:gd name="T4" fmla="*/ 17 w 86"/>
                <a:gd name="T5" fmla="*/ 76 h 85"/>
                <a:gd name="T6" fmla="*/ 0 w 86"/>
                <a:gd name="T7" fmla="*/ 85 h 85"/>
                <a:gd name="T8" fmla="*/ 1 w 86"/>
                <a:gd name="T9" fmla="*/ 42 h 85"/>
                <a:gd name="T10" fmla="*/ 43 w 86"/>
                <a:gd name="T11" fmla="*/ 0 h 85"/>
                <a:gd name="T12" fmla="*/ 86 w 86"/>
                <a:gd name="T13" fmla="*/ 42 h 85"/>
              </a:gdLst>
              <a:ahLst/>
              <a:cxnLst>
                <a:cxn ang="0">
                  <a:pos x="T0" y="T1"/>
                </a:cxn>
                <a:cxn ang="0">
                  <a:pos x="T2" y="T3"/>
                </a:cxn>
                <a:cxn ang="0">
                  <a:pos x="T4" y="T5"/>
                </a:cxn>
                <a:cxn ang="0">
                  <a:pos x="T6" y="T7"/>
                </a:cxn>
                <a:cxn ang="0">
                  <a:pos x="T8" y="T9"/>
                </a:cxn>
                <a:cxn ang="0">
                  <a:pos x="T10" y="T11"/>
                </a:cxn>
                <a:cxn ang="0">
                  <a:pos x="T12" y="T13"/>
                </a:cxn>
              </a:cxnLst>
              <a:rect l="0" t="0" r="r" b="b"/>
              <a:pathLst>
                <a:path w="86" h="85">
                  <a:moveTo>
                    <a:pt x="86" y="42"/>
                  </a:moveTo>
                  <a:cubicBezTo>
                    <a:pt x="86" y="66"/>
                    <a:pt x="67" y="85"/>
                    <a:pt x="43" y="85"/>
                  </a:cubicBezTo>
                  <a:cubicBezTo>
                    <a:pt x="33" y="85"/>
                    <a:pt x="23" y="82"/>
                    <a:pt x="17" y="76"/>
                  </a:cubicBezTo>
                  <a:cubicBezTo>
                    <a:pt x="9" y="69"/>
                    <a:pt x="0" y="85"/>
                    <a:pt x="0" y="85"/>
                  </a:cubicBezTo>
                  <a:cubicBezTo>
                    <a:pt x="0" y="85"/>
                    <a:pt x="1" y="50"/>
                    <a:pt x="1" y="42"/>
                  </a:cubicBezTo>
                  <a:cubicBezTo>
                    <a:pt x="1" y="19"/>
                    <a:pt x="20" y="0"/>
                    <a:pt x="43" y="0"/>
                  </a:cubicBezTo>
                  <a:cubicBezTo>
                    <a:pt x="67" y="0"/>
                    <a:pt x="86" y="19"/>
                    <a:pt x="86" y="42"/>
                  </a:cubicBezTo>
                  <a:close/>
                </a:path>
              </a:pathLst>
            </a:custGeom>
            <a:noFill/>
            <a:ln w="11113"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6" name="Freeform 48">
              <a:extLst>
                <a:ext uri="{FF2B5EF4-FFF2-40B4-BE49-F238E27FC236}">
                  <a16:creationId xmlns:a16="http://schemas.microsoft.com/office/drawing/2014/main" id="{7F5D2CF9-8CF4-400D-A284-6260BD5DDCF1}"/>
                </a:ext>
              </a:extLst>
            </p:cNvPr>
            <p:cNvSpPr>
              <a:spLocks/>
            </p:cNvSpPr>
            <p:nvPr userDrawn="1"/>
          </p:nvSpPr>
          <p:spPr bwMode="auto">
            <a:xfrm>
              <a:off x="4129" y="2248"/>
              <a:ext cx="230" cy="207"/>
            </a:xfrm>
            <a:custGeom>
              <a:avLst/>
              <a:gdLst>
                <a:gd name="T0" fmla="*/ 0 w 97"/>
                <a:gd name="T1" fmla="*/ 4 h 87"/>
                <a:gd name="T2" fmla="*/ 3 w 97"/>
                <a:gd name="T3" fmla="*/ 0 h 87"/>
                <a:gd name="T4" fmla="*/ 18 w 97"/>
                <a:gd name="T5" fmla="*/ 0 h 87"/>
                <a:gd name="T6" fmla="*/ 22 w 97"/>
                <a:gd name="T7" fmla="*/ 4 h 87"/>
                <a:gd name="T8" fmla="*/ 29 w 97"/>
                <a:gd name="T9" fmla="*/ 55 h 87"/>
                <a:gd name="T10" fmla="*/ 31 w 97"/>
                <a:gd name="T11" fmla="*/ 55 h 87"/>
                <a:gd name="T12" fmla="*/ 39 w 97"/>
                <a:gd name="T13" fmla="*/ 4 h 87"/>
                <a:gd name="T14" fmla="*/ 43 w 97"/>
                <a:gd name="T15" fmla="*/ 0 h 87"/>
                <a:gd name="T16" fmla="*/ 54 w 97"/>
                <a:gd name="T17" fmla="*/ 0 h 87"/>
                <a:gd name="T18" fmla="*/ 58 w 97"/>
                <a:gd name="T19" fmla="*/ 4 h 87"/>
                <a:gd name="T20" fmla="*/ 66 w 97"/>
                <a:gd name="T21" fmla="*/ 55 h 87"/>
                <a:gd name="T22" fmla="*/ 67 w 97"/>
                <a:gd name="T23" fmla="*/ 55 h 87"/>
                <a:gd name="T24" fmla="*/ 74 w 97"/>
                <a:gd name="T25" fmla="*/ 4 h 87"/>
                <a:gd name="T26" fmla="*/ 79 w 97"/>
                <a:gd name="T27" fmla="*/ 0 h 87"/>
                <a:gd name="T28" fmla="*/ 93 w 97"/>
                <a:gd name="T29" fmla="*/ 0 h 87"/>
                <a:gd name="T30" fmla="*/ 97 w 97"/>
                <a:gd name="T31" fmla="*/ 4 h 87"/>
                <a:gd name="T32" fmla="*/ 81 w 97"/>
                <a:gd name="T33" fmla="*/ 83 h 87"/>
                <a:gd name="T34" fmla="*/ 77 w 97"/>
                <a:gd name="T35" fmla="*/ 87 h 87"/>
                <a:gd name="T36" fmla="*/ 60 w 97"/>
                <a:gd name="T37" fmla="*/ 87 h 87"/>
                <a:gd name="T38" fmla="*/ 56 w 97"/>
                <a:gd name="T39" fmla="*/ 83 h 87"/>
                <a:gd name="T40" fmla="*/ 49 w 97"/>
                <a:gd name="T41" fmla="*/ 53 h 87"/>
                <a:gd name="T42" fmla="*/ 48 w 97"/>
                <a:gd name="T43" fmla="*/ 53 h 87"/>
                <a:gd name="T44" fmla="*/ 41 w 97"/>
                <a:gd name="T45" fmla="*/ 83 h 87"/>
                <a:gd name="T46" fmla="*/ 37 w 97"/>
                <a:gd name="T47" fmla="*/ 87 h 87"/>
                <a:gd name="T48" fmla="*/ 19 w 97"/>
                <a:gd name="T49" fmla="*/ 87 h 87"/>
                <a:gd name="T50" fmla="*/ 15 w 97"/>
                <a:gd name="T51" fmla="*/ 83 h 87"/>
                <a:gd name="T52" fmla="*/ 0 w 97"/>
                <a:gd name="T53" fmla="*/ 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 h="87">
                  <a:moveTo>
                    <a:pt x="0" y="4"/>
                  </a:moveTo>
                  <a:cubicBezTo>
                    <a:pt x="0" y="2"/>
                    <a:pt x="1" y="0"/>
                    <a:pt x="3" y="0"/>
                  </a:cubicBezTo>
                  <a:cubicBezTo>
                    <a:pt x="18" y="0"/>
                    <a:pt x="18" y="0"/>
                    <a:pt x="18" y="0"/>
                  </a:cubicBezTo>
                  <a:cubicBezTo>
                    <a:pt x="20" y="0"/>
                    <a:pt x="22" y="1"/>
                    <a:pt x="22" y="4"/>
                  </a:cubicBezTo>
                  <a:cubicBezTo>
                    <a:pt x="29" y="55"/>
                    <a:pt x="29" y="55"/>
                    <a:pt x="29" y="55"/>
                  </a:cubicBezTo>
                  <a:cubicBezTo>
                    <a:pt x="29" y="56"/>
                    <a:pt x="30" y="56"/>
                    <a:pt x="31" y="55"/>
                  </a:cubicBezTo>
                  <a:cubicBezTo>
                    <a:pt x="39" y="4"/>
                    <a:pt x="39" y="4"/>
                    <a:pt x="39" y="4"/>
                  </a:cubicBezTo>
                  <a:cubicBezTo>
                    <a:pt x="39" y="1"/>
                    <a:pt x="41" y="0"/>
                    <a:pt x="43" y="0"/>
                  </a:cubicBezTo>
                  <a:cubicBezTo>
                    <a:pt x="54" y="0"/>
                    <a:pt x="54" y="0"/>
                    <a:pt x="54" y="0"/>
                  </a:cubicBezTo>
                  <a:cubicBezTo>
                    <a:pt x="56" y="0"/>
                    <a:pt x="57" y="1"/>
                    <a:pt x="58" y="4"/>
                  </a:cubicBezTo>
                  <a:cubicBezTo>
                    <a:pt x="66" y="55"/>
                    <a:pt x="66" y="55"/>
                    <a:pt x="66" y="55"/>
                  </a:cubicBezTo>
                  <a:cubicBezTo>
                    <a:pt x="66" y="56"/>
                    <a:pt x="67" y="56"/>
                    <a:pt x="67" y="55"/>
                  </a:cubicBezTo>
                  <a:cubicBezTo>
                    <a:pt x="74" y="4"/>
                    <a:pt x="74" y="4"/>
                    <a:pt x="74" y="4"/>
                  </a:cubicBezTo>
                  <a:cubicBezTo>
                    <a:pt x="75" y="1"/>
                    <a:pt x="76" y="0"/>
                    <a:pt x="79" y="0"/>
                  </a:cubicBezTo>
                  <a:cubicBezTo>
                    <a:pt x="93" y="0"/>
                    <a:pt x="93" y="0"/>
                    <a:pt x="93" y="0"/>
                  </a:cubicBezTo>
                  <a:cubicBezTo>
                    <a:pt x="96" y="0"/>
                    <a:pt x="97" y="2"/>
                    <a:pt x="97" y="4"/>
                  </a:cubicBezTo>
                  <a:cubicBezTo>
                    <a:pt x="81" y="83"/>
                    <a:pt x="81" y="83"/>
                    <a:pt x="81" y="83"/>
                  </a:cubicBezTo>
                  <a:cubicBezTo>
                    <a:pt x="81" y="86"/>
                    <a:pt x="80" y="87"/>
                    <a:pt x="77" y="87"/>
                  </a:cubicBezTo>
                  <a:cubicBezTo>
                    <a:pt x="60" y="87"/>
                    <a:pt x="60" y="87"/>
                    <a:pt x="60" y="87"/>
                  </a:cubicBezTo>
                  <a:cubicBezTo>
                    <a:pt x="58" y="87"/>
                    <a:pt x="56" y="86"/>
                    <a:pt x="56" y="83"/>
                  </a:cubicBezTo>
                  <a:cubicBezTo>
                    <a:pt x="49" y="53"/>
                    <a:pt x="49" y="53"/>
                    <a:pt x="49" y="53"/>
                  </a:cubicBezTo>
                  <a:cubicBezTo>
                    <a:pt x="49" y="52"/>
                    <a:pt x="48" y="52"/>
                    <a:pt x="48" y="53"/>
                  </a:cubicBezTo>
                  <a:cubicBezTo>
                    <a:pt x="41" y="83"/>
                    <a:pt x="41" y="83"/>
                    <a:pt x="41" y="83"/>
                  </a:cubicBezTo>
                  <a:cubicBezTo>
                    <a:pt x="40" y="86"/>
                    <a:pt x="39" y="87"/>
                    <a:pt x="37" y="87"/>
                  </a:cubicBezTo>
                  <a:cubicBezTo>
                    <a:pt x="19" y="87"/>
                    <a:pt x="19" y="87"/>
                    <a:pt x="19" y="87"/>
                  </a:cubicBezTo>
                  <a:cubicBezTo>
                    <a:pt x="17" y="87"/>
                    <a:pt x="16" y="86"/>
                    <a:pt x="15" y="83"/>
                  </a:cubicBezTo>
                  <a:lnTo>
                    <a:pt x="0" y="4"/>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7" name="Freeform 49">
              <a:extLst>
                <a:ext uri="{FF2B5EF4-FFF2-40B4-BE49-F238E27FC236}">
                  <a16:creationId xmlns:a16="http://schemas.microsoft.com/office/drawing/2014/main" id="{9AC8BC98-AD56-4B2B-A85B-8104BE81B015}"/>
                </a:ext>
              </a:extLst>
            </p:cNvPr>
            <p:cNvSpPr>
              <a:spLocks/>
            </p:cNvSpPr>
            <p:nvPr userDrawn="1"/>
          </p:nvSpPr>
          <p:spPr bwMode="auto">
            <a:xfrm>
              <a:off x="4376" y="2248"/>
              <a:ext cx="142" cy="207"/>
            </a:xfrm>
            <a:custGeom>
              <a:avLst/>
              <a:gdLst>
                <a:gd name="T0" fmla="*/ 56 w 60"/>
                <a:gd name="T1" fmla="*/ 0 h 87"/>
                <a:gd name="T2" fmla="*/ 60 w 60"/>
                <a:gd name="T3" fmla="*/ 4 h 87"/>
                <a:gd name="T4" fmla="*/ 60 w 60"/>
                <a:gd name="T5" fmla="*/ 18 h 87"/>
                <a:gd name="T6" fmla="*/ 56 w 60"/>
                <a:gd name="T7" fmla="*/ 22 h 87"/>
                <a:gd name="T8" fmla="*/ 26 w 60"/>
                <a:gd name="T9" fmla="*/ 22 h 87"/>
                <a:gd name="T10" fmla="*/ 22 w 60"/>
                <a:gd name="T11" fmla="*/ 25 h 87"/>
                <a:gd name="T12" fmla="*/ 22 w 60"/>
                <a:gd name="T13" fmla="*/ 29 h 87"/>
                <a:gd name="T14" fmla="*/ 26 w 60"/>
                <a:gd name="T15" fmla="*/ 33 h 87"/>
                <a:gd name="T16" fmla="*/ 45 w 60"/>
                <a:gd name="T17" fmla="*/ 33 h 87"/>
                <a:gd name="T18" fmla="*/ 49 w 60"/>
                <a:gd name="T19" fmla="*/ 37 h 87"/>
                <a:gd name="T20" fmla="*/ 49 w 60"/>
                <a:gd name="T21" fmla="*/ 50 h 87"/>
                <a:gd name="T22" fmla="*/ 45 w 60"/>
                <a:gd name="T23" fmla="*/ 54 h 87"/>
                <a:gd name="T24" fmla="*/ 26 w 60"/>
                <a:gd name="T25" fmla="*/ 54 h 87"/>
                <a:gd name="T26" fmla="*/ 22 w 60"/>
                <a:gd name="T27" fmla="*/ 58 h 87"/>
                <a:gd name="T28" fmla="*/ 22 w 60"/>
                <a:gd name="T29" fmla="*/ 62 h 87"/>
                <a:gd name="T30" fmla="*/ 26 w 60"/>
                <a:gd name="T31" fmla="*/ 65 h 87"/>
                <a:gd name="T32" fmla="*/ 56 w 60"/>
                <a:gd name="T33" fmla="*/ 65 h 87"/>
                <a:gd name="T34" fmla="*/ 60 w 60"/>
                <a:gd name="T35" fmla="*/ 69 h 87"/>
                <a:gd name="T36" fmla="*/ 60 w 60"/>
                <a:gd name="T37" fmla="*/ 83 h 87"/>
                <a:gd name="T38" fmla="*/ 56 w 60"/>
                <a:gd name="T39" fmla="*/ 87 h 87"/>
                <a:gd name="T40" fmla="*/ 4 w 60"/>
                <a:gd name="T41" fmla="*/ 87 h 87"/>
                <a:gd name="T42" fmla="*/ 0 w 60"/>
                <a:gd name="T43" fmla="*/ 83 h 87"/>
                <a:gd name="T44" fmla="*/ 0 w 60"/>
                <a:gd name="T45" fmla="*/ 4 h 87"/>
                <a:gd name="T46" fmla="*/ 4 w 60"/>
                <a:gd name="T47" fmla="*/ 0 h 87"/>
                <a:gd name="T48" fmla="*/ 56 w 60"/>
                <a:gd name="T49"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0" h="87">
                  <a:moveTo>
                    <a:pt x="56" y="0"/>
                  </a:moveTo>
                  <a:cubicBezTo>
                    <a:pt x="58" y="0"/>
                    <a:pt x="60" y="2"/>
                    <a:pt x="60" y="4"/>
                  </a:cubicBezTo>
                  <a:cubicBezTo>
                    <a:pt x="60" y="18"/>
                    <a:pt x="60" y="18"/>
                    <a:pt x="60" y="18"/>
                  </a:cubicBezTo>
                  <a:cubicBezTo>
                    <a:pt x="60" y="20"/>
                    <a:pt x="58" y="22"/>
                    <a:pt x="56" y="22"/>
                  </a:cubicBezTo>
                  <a:cubicBezTo>
                    <a:pt x="26" y="22"/>
                    <a:pt x="26" y="22"/>
                    <a:pt x="26" y="22"/>
                  </a:cubicBezTo>
                  <a:cubicBezTo>
                    <a:pt x="24" y="22"/>
                    <a:pt x="22" y="23"/>
                    <a:pt x="22" y="25"/>
                  </a:cubicBezTo>
                  <a:cubicBezTo>
                    <a:pt x="22" y="29"/>
                    <a:pt x="22" y="29"/>
                    <a:pt x="22" y="29"/>
                  </a:cubicBezTo>
                  <a:cubicBezTo>
                    <a:pt x="22" y="32"/>
                    <a:pt x="24" y="33"/>
                    <a:pt x="26" y="33"/>
                  </a:cubicBezTo>
                  <a:cubicBezTo>
                    <a:pt x="45" y="33"/>
                    <a:pt x="45" y="33"/>
                    <a:pt x="45" y="33"/>
                  </a:cubicBezTo>
                  <a:cubicBezTo>
                    <a:pt x="48" y="33"/>
                    <a:pt x="49" y="34"/>
                    <a:pt x="49" y="37"/>
                  </a:cubicBezTo>
                  <a:cubicBezTo>
                    <a:pt x="49" y="50"/>
                    <a:pt x="49" y="50"/>
                    <a:pt x="49" y="50"/>
                  </a:cubicBezTo>
                  <a:cubicBezTo>
                    <a:pt x="49" y="53"/>
                    <a:pt x="48" y="54"/>
                    <a:pt x="45" y="54"/>
                  </a:cubicBezTo>
                  <a:cubicBezTo>
                    <a:pt x="26" y="54"/>
                    <a:pt x="26" y="54"/>
                    <a:pt x="26" y="54"/>
                  </a:cubicBezTo>
                  <a:cubicBezTo>
                    <a:pt x="24" y="54"/>
                    <a:pt x="22" y="55"/>
                    <a:pt x="22" y="58"/>
                  </a:cubicBezTo>
                  <a:cubicBezTo>
                    <a:pt x="22" y="62"/>
                    <a:pt x="22" y="62"/>
                    <a:pt x="22" y="62"/>
                  </a:cubicBezTo>
                  <a:cubicBezTo>
                    <a:pt x="22" y="64"/>
                    <a:pt x="24" y="65"/>
                    <a:pt x="26" y="65"/>
                  </a:cubicBezTo>
                  <a:cubicBezTo>
                    <a:pt x="56" y="65"/>
                    <a:pt x="56" y="65"/>
                    <a:pt x="56" y="65"/>
                  </a:cubicBezTo>
                  <a:cubicBezTo>
                    <a:pt x="58" y="65"/>
                    <a:pt x="60" y="67"/>
                    <a:pt x="60" y="69"/>
                  </a:cubicBezTo>
                  <a:cubicBezTo>
                    <a:pt x="60" y="83"/>
                    <a:pt x="60" y="83"/>
                    <a:pt x="60" y="83"/>
                  </a:cubicBezTo>
                  <a:cubicBezTo>
                    <a:pt x="60" y="85"/>
                    <a:pt x="58" y="87"/>
                    <a:pt x="56" y="87"/>
                  </a:cubicBezTo>
                  <a:cubicBezTo>
                    <a:pt x="4" y="87"/>
                    <a:pt x="4" y="87"/>
                    <a:pt x="4" y="87"/>
                  </a:cubicBezTo>
                  <a:cubicBezTo>
                    <a:pt x="2" y="87"/>
                    <a:pt x="0" y="85"/>
                    <a:pt x="0" y="83"/>
                  </a:cubicBezTo>
                  <a:cubicBezTo>
                    <a:pt x="0" y="4"/>
                    <a:pt x="0" y="4"/>
                    <a:pt x="0" y="4"/>
                  </a:cubicBezTo>
                  <a:cubicBezTo>
                    <a:pt x="0" y="2"/>
                    <a:pt x="2" y="0"/>
                    <a:pt x="4" y="0"/>
                  </a:cubicBezTo>
                  <a:lnTo>
                    <a:pt x="56" y="0"/>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8" name="Freeform 50">
              <a:extLst>
                <a:ext uri="{FF2B5EF4-FFF2-40B4-BE49-F238E27FC236}">
                  <a16:creationId xmlns:a16="http://schemas.microsoft.com/office/drawing/2014/main" id="{D2571CAA-8A68-4C16-88EF-3C1628BAB482}"/>
                </a:ext>
              </a:extLst>
            </p:cNvPr>
            <p:cNvSpPr>
              <a:spLocks noEditPoints="1"/>
            </p:cNvSpPr>
            <p:nvPr userDrawn="1"/>
          </p:nvSpPr>
          <p:spPr bwMode="auto">
            <a:xfrm>
              <a:off x="4540" y="2248"/>
              <a:ext cx="159" cy="207"/>
            </a:xfrm>
            <a:custGeom>
              <a:avLst/>
              <a:gdLst>
                <a:gd name="T0" fmla="*/ 65 w 67"/>
                <a:gd name="T1" fmla="*/ 80 h 87"/>
                <a:gd name="T2" fmla="*/ 61 w 67"/>
                <a:gd name="T3" fmla="*/ 87 h 87"/>
                <a:gd name="T4" fmla="*/ 47 w 67"/>
                <a:gd name="T5" fmla="*/ 87 h 87"/>
                <a:gd name="T6" fmla="*/ 44 w 67"/>
                <a:gd name="T7" fmla="*/ 85 h 87"/>
                <a:gd name="T8" fmla="*/ 31 w 67"/>
                <a:gd name="T9" fmla="*/ 60 h 87"/>
                <a:gd name="T10" fmla="*/ 30 w 67"/>
                <a:gd name="T11" fmla="*/ 60 h 87"/>
                <a:gd name="T12" fmla="*/ 25 w 67"/>
                <a:gd name="T13" fmla="*/ 60 h 87"/>
                <a:gd name="T14" fmla="*/ 22 w 67"/>
                <a:gd name="T15" fmla="*/ 63 h 87"/>
                <a:gd name="T16" fmla="*/ 22 w 67"/>
                <a:gd name="T17" fmla="*/ 83 h 87"/>
                <a:gd name="T18" fmla="*/ 18 w 67"/>
                <a:gd name="T19" fmla="*/ 87 h 87"/>
                <a:gd name="T20" fmla="*/ 4 w 67"/>
                <a:gd name="T21" fmla="*/ 87 h 87"/>
                <a:gd name="T22" fmla="*/ 0 w 67"/>
                <a:gd name="T23" fmla="*/ 83 h 87"/>
                <a:gd name="T24" fmla="*/ 0 w 67"/>
                <a:gd name="T25" fmla="*/ 4 h 87"/>
                <a:gd name="T26" fmla="*/ 4 w 67"/>
                <a:gd name="T27" fmla="*/ 0 h 87"/>
                <a:gd name="T28" fmla="*/ 31 w 67"/>
                <a:gd name="T29" fmla="*/ 0 h 87"/>
                <a:gd name="T30" fmla="*/ 62 w 67"/>
                <a:gd name="T31" fmla="*/ 30 h 87"/>
                <a:gd name="T32" fmla="*/ 53 w 67"/>
                <a:gd name="T33" fmla="*/ 54 h 87"/>
                <a:gd name="T34" fmla="*/ 52 w 67"/>
                <a:gd name="T35" fmla="*/ 56 h 87"/>
                <a:gd name="T36" fmla="*/ 65 w 67"/>
                <a:gd name="T37" fmla="*/ 80 h 87"/>
                <a:gd name="T38" fmla="*/ 25 w 67"/>
                <a:gd name="T39" fmla="*/ 22 h 87"/>
                <a:gd name="T40" fmla="*/ 22 w 67"/>
                <a:gd name="T41" fmla="*/ 25 h 87"/>
                <a:gd name="T42" fmla="*/ 22 w 67"/>
                <a:gd name="T43" fmla="*/ 34 h 87"/>
                <a:gd name="T44" fmla="*/ 25 w 67"/>
                <a:gd name="T45" fmla="*/ 38 h 87"/>
                <a:gd name="T46" fmla="*/ 32 w 67"/>
                <a:gd name="T47" fmla="*/ 38 h 87"/>
                <a:gd name="T48" fmla="*/ 41 w 67"/>
                <a:gd name="T49" fmla="*/ 30 h 87"/>
                <a:gd name="T50" fmla="*/ 32 w 67"/>
                <a:gd name="T51" fmla="*/ 22 h 87"/>
                <a:gd name="T52" fmla="*/ 25 w 67"/>
                <a:gd name="T53" fmla="*/ 2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 h="87">
                  <a:moveTo>
                    <a:pt x="65" y="80"/>
                  </a:moveTo>
                  <a:cubicBezTo>
                    <a:pt x="67" y="83"/>
                    <a:pt x="65" y="87"/>
                    <a:pt x="61" y="87"/>
                  </a:cubicBezTo>
                  <a:cubicBezTo>
                    <a:pt x="47" y="87"/>
                    <a:pt x="47" y="87"/>
                    <a:pt x="47" y="87"/>
                  </a:cubicBezTo>
                  <a:cubicBezTo>
                    <a:pt x="46" y="87"/>
                    <a:pt x="45" y="86"/>
                    <a:pt x="44" y="85"/>
                  </a:cubicBezTo>
                  <a:cubicBezTo>
                    <a:pt x="31" y="60"/>
                    <a:pt x="31" y="60"/>
                    <a:pt x="31" y="60"/>
                  </a:cubicBezTo>
                  <a:cubicBezTo>
                    <a:pt x="31" y="60"/>
                    <a:pt x="31" y="60"/>
                    <a:pt x="30" y="60"/>
                  </a:cubicBezTo>
                  <a:cubicBezTo>
                    <a:pt x="25" y="60"/>
                    <a:pt x="25" y="60"/>
                    <a:pt x="25" y="60"/>
                  </a:cubicBezTo>
                  <a:cubicBezTo>
                    <a:pt x="23" y="60"/>
                    <a:pt x="22" y="61"/>
                    <a:pt x="22" y="63"/>
                  </a:cubicBezTo>
                  <a:cubicBezTo>
                    <a:pt x="22" y="83"/>
                    <a:pt x="22" y="83"/>
                    <a:pt x="22" y="83"/>
                  </a:cubicBezTo>
                  <a:cubicBezTo>
                    <a:pt x="22" y="85"/>
                    <a:pt x="20" y="87"/>
                    <a:pt x="18" y="87"/>
                  </a:cubicBezTo>
                  <a:cubicBezTo>
                    <a:pt x="4" y="87"/>
                    <a:pt x="4" y="87"/>
                    <a:pt x="4" y="87"/>
                  </a:cubicBezTo>
                  <a:cubicBezTo>
                    <a:pt x="2" y="87"/>
                    <a:pt x="0" y="85"/>
                    <a:pt x="0" y="83"/>
                  </a:cubicBezTo>
                  <a:cubicBezTo>
                    <a:pt x="0" y="4"/>
                    <a:pt x="0" y="4"/>
                    <a:pt x="0" y="4"/>
                  </a:cubicBezTo>
                  <a:cubicBezTo>
                    <a:pt x="0" y="2"/>
                    <a:pt x="2" y="0"/>
                    <a:pt x="4" y="0"/>
                  </a:cubicBezTo>
                  <a:cubicBezTo>
                    <a:pt x="31" y="0"/>
                    <a:pt x="31" y="0"/>
                    <a:pt x="31" y="0"/>
                  </a:cubicBezTo>
                  <a:cubicBezTo>
                    <a:pt x="53" y="0"/>
                    <a:pt x="62" y="10"/>
                    <a:pt x="62" y="30"/>
                  </a:cubicBezTo>
                  <a:cubicBezTo>
                    <a:pt x="62" y="41"/>
                    <a:pt x="59" y="49"/>
                    <a:pt x="53" y="54"/>
                  </a:cubicBezTo>
                  <a:cubicBezTo>
                    <a:pt x="52" y="54"/>
                    <a:pt x="52" y="55"/>
                    <a:pt x="52" y="56"/>
                  </a:cubicBezTo>
                  <a:lnTo>
                    <a:pt x="65" y="80"/>
                  </a:lnTo>
                  <a:close/>
                  <a:moveTo>
                    <a:pt x="25" y="22"/>
                  </a:moveTo>
                  <a:cubicBezTo>
                    <a:pt x="23" y="22"/>
                    <a:pt x="22" y="23"/>
                    <a:pt x="22" y="25"/>
                  </a:cubicBezTo>
                  <a:cubicBezTo>
                    <a:pt x="22" y="34"/>
                    <a:pt x="22" y="34"/>
                    <a:pt x="22" y="34"/>
                  </a:cubicBezTo>
                  <a:cubicBezTo>
                    <a:pt x="22" y="37"/>
                    <a:pt x="23" y="38"/>
                    <a:pt x="25" y="38"/>
                  </a:cubicBezTo>
                  <a:cubicBezTo>
                    <a:pt x="32" y="38"/>
                    <a:pt x="32" y="38"/>
                    <a:pt x="32" y="38"/>
                  </a:cubicBezTo>
                  <a:cubicBezTo>
                    <a:pt x="38" y="38"/>
                    <a:pt x="41" y="38"/>
                    <a:pt x="41" y="30"/>
                  </a:cubicBezTo>
                  <a:cubicBezTo>
                    <a:pt x="41" y="22"/>
                    <a:pt x="38" y="22"/>
                    <a:pt x="32" y="22"/>
                  </a:cubicBezTo>
                  <a:lnTo>
                    <a:pt x="25" y="22"/>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59" name="Freeform 51">
              <a:extLst>
                <a:ext uri="{FF2B5EF4-FFF2-40B4-BE49-F238E27FC236}">
                  <a16:creationId xmlns:a16="http://schemas.microsoft.com/office/drawing/2014/main" id="{8A7C93F6-FA86-4721-8006-7CF89A7F190A}"/>
                </a:ext>
              </a:extLst>
            </p:cNvPr>
            <p:cNvSpPr>
              <a:spLocks/>
            </p:cNvSpPr>
            <p:nvPr userDrawn="1"/>
          </p:nvSpPr>
          <p:spPr bwMode="auto">
            <a:xfrm>
              <a:off x="4713" y="2248"/>
              <a:ext cx="169" cy="207"/>
            </a:xfrm>
            <a:custGeom>
              <a:avLst/>
              <a:gdLst>
                <a:gd name="T0" fmla="*/ 70 w 71"/>
                <a:gd name="T1" fmla="*/ 82 h 87"/>
                <a:gd name="T2" fmla="*/ 67 w 71"/>
                <a:gd name="T3" fmla="*/ 87 h 87"/>
                <a:gd name="T4" fmla="*/ 49 w 71"/>
                <a:gd name="T5" fmla="*/ 87 h 87"/>
                <a:gd name="T6" fmla="*/ 44 w 71"/>
                <a:gd name="T7" fmla="*/ 84 h 87"/>
                <a:gd name="T8" fmla="*/ 29 w 71"/>
                <a:gd name="T9" fmla="*/ 61 h 87"/>
                <a:gd name="T10" fmla="*/ 27 w 71"/>
                <a:gd name="T11" fmla="*/ 61 h 87"/>
                <a:gd name="T12" fmla="*/ 22 w 71"/>
                <a:gd name="T13" fmla="*/ 68 h 87"/>
                <a:gd name="T14" fmla="*/ 22 w 71"/>
                <a:gd name="T15" fmla="*/ 69 h 87"/>
                <a:gd name="T16" fmla="*/ 22 w 71"/>
                <a:gd name="T17" fmla="*/ 83 h 87"/>
                <a:gd name="T18" fmla="*/ 18 w 71"/>
                <a:gd name="T19" fmla="*/ 87 h 87"/>
                <a:gd name="T20" fmla="*/ 4 w 71"/>
                <a:gd name="T21" fmla="*/ 87 h 87"/>
                <a:gd name="T22" fmla="*/ 0 w 71"/>
                <a:gd name="T23" fmla="*/ 83 h 87"/>
                <a:gd name="T24" fmla="*/ 0 w 71"/>
                <a:gd name="T25" fmla="*/ 4 h 87"/>
                <a:gd name="T26" fmla="*/ 4 w 71"/>
                <a:gd name="T27" fmla="*/ 0 h 87"/>
                <a:gd name="T28" fmla="*/ 18 w 71"/>
                <a:gd name="T29" fmla="*/ 0 h 87"/>
                <a:gd name="T30" fmla="*/ 22 w 71"/>
                <a:gd name="T31" fmla="*/ 4 h 87"/>
                <a:gd name="T32" fmla="*/ 22 w 71"/>
                <a:gd name="T33" fmla="*/ 29 h 87"/>
                <a:gd name="T34" fmla="*/ 23 w 71"/>
                <a:gd name="T35" fmla="*/ 29 h 87"/>
                <a:gd name="T36" fmla="*/ 43 w 71"/>
                <a:gd name="T37" fmla="*/ 3 h 87"/>
                <a:gd name="T38" fmla="*/ 47 w 71"/>
                <a:gd name="T39" fmla="*/ 0 h 87"/>
                <a:gd name="T40" fmla="*/ 65 w 71"/>
                <a:gd name="T41" fmla="*/ 0 h 87"/>
                <a:gd name="T42" fmla="*/ 68 w 71"/>
                <a:gd name="T43" fmla="*/ 5 h 87"/>
                <a:gd name="T44" fmla="*/ 43 w 71"/>
                <a:gd name="T45" fmla="*/ 39 h 87"/>
                <a:gd name="T46" fmla="*/ 43 w 71"/>
                <a:gd name="T47" fmla="*/ 41 h 87"/>
                <a:gd name="T48" fmla="*/ 70 w 71"/>
                <a:gd name="T49" fmla="*/ 8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87">
                  <a:moveTo>
                    <a:pt x="70" y="82"/>
                  </a:moveTo>
                  <a:cubicBezTo>
                    <a:pt x="71" y="85"/>
                    <a:pt x="70" y="87"/>
                    <a:pt x="67" y="87"/>
                  </a:cubicBezTo>
                  <a:cubicBezTo>
                    <a:pt x="49" y="87"/>
                    <a:pt x="49" y="87"/>
                    <a:pt x="49" y="87"/>
                  </a:cubicBezTo>
                  <a:cubicBezTo>
                    <a:pt x="47" y="87"/>
                    <a:pt x="46" y="86"/>
                    <a:pt x="44" y="84"/>
                  </a:cubicBezTo>
                  <a:cubicBezTo>
                    <a:pt x="29" y="61"/>
                    <a:pt x="29" y="61"/>
                    <a:pt x="29" y="61"/>
                  </a:cubicBezTo>
                  <a:cubicBezTo>
                    <a:pt x="29" y="60"/>
                    <a:pt x="28" y="60"/>
                    <a:pt x="27" y="61"/>
                  </a:cubicBezTo>
                  <a:cubicBezTo>
                    <a:pt x="22" y="68"/>
                    <a:pt x="22" y="68"/>
                    <a:pt x="22" y="68"/>
                  </a:cubicBezTo>
                  <a:cubicBezTo>
                    <a:pt x="22" y="68"/>
                    <a:pt x="22" y="69"/>
                    <a:pt x="22" y="69"/>
                  </a:cubicBezTo>
                  <a:cubicBezTo>
                    <a:pt x="22" y="83"/>
                    <a:pt x="22" y="83"/>
                    <a:pt x="22" y="83"/>
                  </a:cubicBezTo>
                  <a:cubicBezTo>
                    <a:pt x="22" y="85"/>
                    <a:pt x="21" y="87"/>
                    <a:pt x="18" y="87"/>
                  </a:cubicBezTo>
                  <a:cubicBezTo>
                    <a:pt x="4" y="87"/>
                    <a:pt x="4" y="87"/>
                    <a:pt x="4" y="87"/>
                  </a:cubicBezTo>
                  <a:cubicBezTo>
                    <a:pt x="2" y="87"/>
                    <a:pt x="0" y="85"/>
                    <a:pt x="0" y="83"/>
                  </a:cubicBezTo>
                  <a:cubicBezTo>
                    <a:pt x="0" y="4"/>
                    <a:pt x="0" y="4"/>
                    <a:pt x="0" y="4"/>
                  </a:cubicBezTo>
                  <a:cubicBezTo>
                    <a:pt x="0" y="2"/>
                    <a:pt x="2" y="0"/>
                    <a:pt x="4" y="0"/>
                  </a:cubicBezTo>
                  <a:cubicBezTo>
                    <a:pt x="18" y="0"/>
                    <a:pt x="18" y="0"/>
                    <a:pt x="18" y="0"/>
                  </a:cubicBezTo>
                  <a:cubicBezTo>
                    <a:pt x="21" y="0"/>
                    <a:pt x="22" y="2"/>
                    <a:pt x="22" y="4"/>
                  </a:cubicBezTo>
                  <a:cubicBezTo>
                    <a:pt x="22" y="29"/>
                    <a:pt x="22" y="29"/>
                    <a:pt x="22" y="29"/>
                  </a:cubicBezTo>
                  <a:cubicBezTo>
                    <a:pt x="22" y="30"/>
                    <a:pt x="23" y="30"/>
                    <a:pt x="23" y="29"/>
                  </a:cubicBezTo>
                  <a:cubicBezTo>
                    <a:pt x="43" y="3"/>
                    <a:pt x="43" y="3"/>
                    <a:pt x="43" y="3"/>
                  </a:cubicBezTo>
                  <a:cubicBezTo>
                    <a:pt x="44" y="1"/>
                    <a:pt x="45" y="0"/>
                    <a:pt x="47" y="0"/>
                  </a:cubicBezTo>
                  <a:cubicBezTo>
                    <a:pt x="65" y="0"/>
                    <a:pt x="65" y="0"/>
                    <a:pt x="65" y="0"/>
                  </a:cubicBezTo>
                  <a:cubicBezTo>
                    <a:pt x="68" y="0"/>
                    <a:pt x="69" y="2"/>
                    <a:pt x="68" y="5"/>
                  </a:cubicBezTo>
                  <a:cubicBezTo>
                    <a:pt x="43" y="39"/>
                    <a:pt x="43" y="39"/>
                    <a:pt x="43" y="39"/>
                  </a:cubicBezTo>
                  <a:cubicBezTo>
                    <a:pt x="42" y="40"/>
                    <a:pt x="42" y="40"/>
                    <a:pt x="43" y="41"/>
                  </a:cubicBezTo>
                  <a:lnTo>
                    <a:pt x="70" y="82"/>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0" name="Freeform 52">
              <a:extLst>
                <a:ext uri="{FF2B5EF4-FFF2-40B4-BE49-F238E27FC236}">
                  <a16:creationId xmlns:a16="http://schemas.microsoft.com/office/drawing/2014/main" id="{7BDDFF7B-1240-4E2C-B6C3-66368021209F}"/>
                </a:ext>
              </a:extLst>
            </p:cNvPr>
            <p:cNvSpPr>
              <a:spLocks/>
            </p:cNvSpPr>
            <p:nvPr userDrawn="1"/>
          </p:nvSpPr>
          <p:spPr bwMode="auto">
            <a:xfrm>
              <a:off x="4884" y="2248"/>
              <a:ext cx="169" cy="207"/>
            </a:xfrm>
            <a:custGeom>
              <a:avLst/>
              <a:gdLst>
                <a:gd name="T0" fmla="*/ 25 w 71"/>
                <a:gd name="T1" fmla="*/ 25 h 87"/>
                <a:gd name="T2" fmla="*/ 21 w 71"/>
                <a:gd name="T3" fmla="*/ 22 h 87"/>
                <a:gd name="T4" fmla="*/ 4 w 71"/>
                <a:gd name="T5" fmla="*/ 22 h 87"/>
                <a:gd name="T6" fmla="*/ 0 w 71"/>
                <a:gd name="T7" fmla="*/ 18 h 87"/>
                <a:gd name="T8" fmla="*/ 0 w 71"/>
                <a:gd name="T9" fmla="*/ 4 h 87"/>
                <a:gd name="T10" fmla="*/ 4 w 71"/>
                <a:gd name="T11" fmla="*/ 0 h 87"/>
                <a:gd name="T12" fmla="*/ 67 w 71"/>
                <a:gd name="T13" fmla="*/ 0 h 87"/>
                <a:gd name="T14" fmla="*/ 71 w 71"/>
                <a:gd name="T15" fmla="*/ 4 h 87"/>
                <a:gd name="T16" fmla="*/ 71 w 71"/>
                <a:gd name="T17" fmla="*/ 18 h 87"/>
                <a:gd name="T18" fmla="*/ 67 w 71"/>
                <a:gd name="T19" fmla="*/ 22 h 87"/>
                <a:gd name="T20" fmla="*/ 50 w 71"/>
                <a:gd name="T21" fmla="*/ 22 h 87"/>
                <a:gd name="T22" fmla="*/ 46 w 71"/>
                <a:gd name="T23" fmla="*/ 25 h 87"/>
                <a:gd name="T24" fmla="*/ 46 w 71"/>
                <a:gd name="T25" fmla="*/ 83 h 87"/>
                <a:gd name="T26" fmla="*/ 43 w 71"/>
                <a:gd name="T27" fmla="*/ 87 h 87"/>
                <a:gd name="T28" fmla="*/ 29 w 71"/>
                <a:gd name="T29" fmla="*/ 87 h 87"/>
                <a:gd name="T30" fmla="*/ 25 w 71"/>
                <a:gd name="T31" fmla="*/ 83 h 87"/>
                <a:gd name="T32" fmla="*/ 25 w 71"/>
                <a:gd name="T33" fmla="*/ 25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1" h="87">
                  <a:moveTo>
                    <a:pt x="25" y="25"/>
                  </a:moveTo>
                  <a:cubicBezTo>
                    <a:pt x="25" y="23"/>
                    <a:pt x="24" y="22"/>
                    <a:pt x="21" y="22"/>
                  </a:cubicBezTo>
                  <a:cubicBezTo>
                    <a:pt x="4" y="22"/>
                    <a:pt x="4" y="22"/>
                    <a:pt x="4" y="22"/>
                  </a:cubicBezTo>
                  <a:cubicBezTo>
                    <a:pt x="2" y="22"/>
                    <a:pt x="0" y="20"/>
                    <a:pt x="0" y="18"/>
                  </a:cubicBezTo>
                  <a:cubicBezTo>
                    <a:pt x="0" y="4"/>
                    <a:pt x="0" y="4"/>
                    <a:pt x="0" y="4"/>
                  </a:cubicBezTo>
                  <a:cubicBezTo>
                    <a:pt x="0" y="2"/>
                    <a:pt x="2" y="0"/>
                    <a:pt x="4" y="0"/>
                  </a:cubicBezTo>
                  <a:cubicBezTo>
                    <a:pt x="67" y="0"/>
                    <a:pt x="67" y="0"/>
                    <a:pt x="67" y="0"/>
                  </a:cubicBezTo>
                  <a:cubicBezTo>
                    <a:pt x="70" y="0"/>
                    <a:pt x="71" y="2"/>
                    <a:pt x="71" y="4"/>
                  </a:cubicBezTo>
                  <a:cubicBezTo>
                    <a:pt x="71" y="18"/>
                    <a:pt x="71" y="18"/>
                    <a:pt x="71" y="18"/>
                  </a:cubicBezTo>
                  <a:cubicBezTo>
                    <a:pt x="71" y="20"/>
                    <a:pt x="70" y="22"/>
                    <a:pt x="67" y="22"/>
                  </a:cubicBezTo>
                  <a:cubicBezTo>
                    <a:pt x="50" y="22"/>
                    <a:pt x="50" y="22"/>
                    <a:pt x="50" y="22"/>
                  </a:cubicBezTo>
                  <a:cubicBezTo>
                    <a:pt x="48" y="22"/>
                    <a:pt x="46" y="23"/>
                    <a:pt x="46" y="25"/>
                  </a:cubicBezTo>
                  <a:cubicBezTo>
                    <a:pt x="46" y="83"/>
                    <a:pt x="46" y="83"/>
                    <a:pt x="46" y="83"/>
                  </a:cubicBezTo>
                  <a:cubicBezTo>
                    <a:pt x="46" y="85"/>
                    <a:pt x="45" y="87"/>
                    <a:pt x="43" y="87"/>
                  </a:cubicBezTo>
                  <a:cubicBezTo>
                    <a:pt x="29" y="87"/>
                    <a:pt x="29" y="87"/>
                    <a:pt x="29" y="87"/>
                  </a:cubicBezTo>
                  <a:cubicBezTo>
                    <a:pt x="26" y="87"/>
                    <a:pt x="25" y="85"/>
                    <a:pt x="25" y="83"/>
                  </a:cubicBezTo>
                  <a:lnTo>
                    <a:pt x="25" y="25"/>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1" name="Freeform 53">
              <a:extLst>
                <a:ext uri="{FF2B5EF4-FFF2-40B4-BE49-F238E27FC236}">
                  <a16:creationId xmlns:a16="http://schemas.microsoft.com/office/drawing/2014/main" id="{A20565CA-B31C-477C-9E9A-ADD2B23B0B5E}"/>
                </a:ext>
              </a:extLst>
            </p:cNvPr>
            <p:cNvSpPr>
              <a:spLocks noEditPoints="1"/>
            </p:cNvSpPr>
            <p:nvPr userDrawn="1"/>
          </p:nvSpPr>
          <p:spPr bwMode="auto">
            <a:xfrm>
              <a:off x="5082" y="2203"/>
              <a:ext cx="68" cy="252"/>
            </a:xfrm>
            <a:custGeom>
              <a:avLst/>
              <a:gdLst>
                <a:gd name="T0" fmla="*/ 24 w 29"/>
                <a:gd name="T1" fmla="*/ 0 h 106"/>
                <a:gd name="T2" fmla="*/ 28 w 29"/>
                <a:gd name="T3" fmla="*/ 4 h 106"/>
                <a:gd name="T4" fmla="*/ 26 w 29"/>
                <a:gd name="T5" fmla="*/ 68 h 106"/>
                <a:gd name="T6" fmla="*/ 22 w 29"/>
                <a:gd name="T7" fmla="*/ 72 h 106"/>
                <a:gd name="T8" fmla="*/ 7 w 29"/>
                <a:gd name="T9" fmla="*/ 72 h 106"/>
                <a:gd name="T10" fmla="*/ 3 w 29"/>
                <a:gd name="T11" fmla="*/ 68 h 106"/>
                <a:gd name="T12" fmla="*/ 1 w 29"/>
                <a:gd name="T13" fmla="*/ 4 h 106"/>
                <a:gd name="T14" fmla="*/ 5 w 29"/>
                <a:gd name="T15" fmla="*/ 0 h 106"/>
                <a:gd name="T16" fmla="*/ 24 w 29"/>
                <a:gd name="T17" fmla="*/ 0 h 106"/>
                <a:gd name="T18" fmla="*/ 22 w 29"/>
                <a:gd name="T19" fmla="*/ 80 h 106"/>
                <a:gd name="T20" fmla="*/ 26 w 29"/>
                <a:gd name="T21" fmla="*/ 84 h 106"/>
                <a:gd name="T22" fmla="*/ 26 w 29"/>
                <a:gd name="T23" fmla="*/ 101 h 106"/>
                <a:gd name="T24" fmla="*/ 22 w 29"/>
                <a:gd name="T25" fmla="*/ 106 h 106"/>
                <a:gd name="T26" fmla="*/ 7 w 29"/>
                <a:gd name="T27" fmla="*/ 106 h 106"/>
                <a:gd name="T28" fmla="*/ 3 w 29"/>
                <a:gd name="T29" fmla="*/ 101 h 106"/>
                <a:gd name="T30" fmla="*/ 3 w 29"/>
                <a:gd name="T31" fmla="*/ 84 h 106"/>
                <a:gd name="T32" fmla="*/ 7 w 29"/>
                <a:gd name="T33" fmla="*/ 80 h 106"/>
                <a:gd name="T34" fmla="*/ 22 w 29"/>
                <a:gd name="T35" fmla="*/ 8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 h="106">
                  <a:moveTo>
                    <a:pt x="24" y="0"/>
                  </a:moveTo>
                  <a:cubicBezTo>
                    <a:pt x="27" y="0"/>
                    <a:pt x="29" y="1"/>
                    <a:pt x="28" y="4"/>
                  </a:cubicBezTo>
                  <a:cubicBezTo>
                    <a:pt x="26" y="68"/>
                    <a:pt x="26" y="68"/>
                    <a:pt x="26" y="68"/>
                  </a:cubicBezTo>
                  <a:cubicBezTo>
                    <a:pt x="26" y="71"/>
                    <a:pt x="24" y="72"/>
                    <a:pt x="22" y="72"/>
                  </a:cubicBezTo>
                  <a:cubicBezTo>
                    <a:pt x="7" y="72"/>
                    <a:pt x="7" y="72"/>
                    <a:pt x="7" y="72"/>
                  </a:cubicBezTo>
                  <a:cubicBezTo>
                    <a:pt x="5" y="72"/>
                    <a:pt x="3" y="71"/>
                    <a:pt x="3" y="68"/>
                  </a:cubicBezTo>
                  <a:cubicBezTo>
                    <a:pt x="1" y="4"/>
                    <a:pt x="1" y="4"/>
                    <a:pt x="1" y="4"/>
                  </a:cubicBezTo>
                  <a:cubicBezTo>
                    <a:pt x="0" y="1"/>
                    <a:pt x="2" y="0"/>
                    <a:pt x="5" y="0"/>
                  </a:cubicBezTo>
                  <a:lnTo>
                    <a:pt x="24" y="0"/>
                  </a:lnTo>
                  <a:close/>
                  <a:moveTo>
                    <a:pt x="22" y="80"/>
                  </a:moveTo>
                  <a:cubicBezTo>
                    <a:pt x="24" y="80"/>
                    <a:pt x="26" y="81"/>
                    <a:pt x="26" y="84"/>
                  </a:cubicBezTo>
                  <a:cubicBezTo>
                    <a:pt x="26" y="101"/>
                    <a:pt x="26" y="101"/>
                    <a:pt x="26" y="101"/>
                  </a:cubicBezTo>
                  <a:cubicBezTo>
                    <a:pt x="26" y="104"/>
                    <a:pt x="24" y="106"/>
                    <a:pt x="22" y="106"/>
                  </a:cubicBezTo>
                  <a:cubicBezTo>
                    <a:pt x="7" y="106"/>
                    <a:pt x="7" y="106"/>
                    <a:pt x="7" y="106"/>
                  </a:cubicBezTo>
                  <a:cubicBezTo>
                    <a:pt x="5" y="106"/>
                    <a:pt x="3" y="104"/>
                    <a:pt x="3" y="101"/>
                  </a:cubicBezTo>
                  <a:cubicBezTo>
                    <a:pt x="3" y="84"/>
                    <a:pt x="3" y="84"/>
                    <a:pt x="3" y="84"/>
                  </a:cubicBezTo>
                  <a:cubicBezTo>
                    <a:pt x="3" y="81"/>
                    <a:pt x="5" y="80"/>
                    <a:pt x="7" y="80"/>
                  </a:cubicBezTo>
                  <a:lnTo>
                    <a:pt x="22" y="80"/>
                  </a:lnTo>
                  <a:close/>
                </a:path>
              </a:pathLst>
            </a:custGeom>
            <a:solidFill>
              <a:srgbClr val="C8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2" name="Freeform 54">
              <a:extLst>
                <a:ext uri="{FF2B5EF4-FFF2-40B4-BE49-F238E27FC236}">
                  <a16:creationId xmlns:a16="http://schemas.microsoft.com/office/drawing/2014/main" id="{1577F750-FCD9-4D34-95E9-0EC5BA9878B8}"/>
                </a:ext>
              </a:extLst>
            </p:cNvPr>
            <p:cNvSpPr>
              <a:spLocks/>
            </p:cNvSpPr>
            <p:nvPr userDrawn="1"/>
          </p:nvSpPr>
          <p:spPr bwMode="auto">
            <a:xfrm>
              <a:off x="3105" y="2022"/>
              <a:ext cx="137" cy="176"/>
            </a:xfrm>
            <a:custGeom>
              <a:avLst/>
              <a:gdLst>
                <a:gd name="T0" fmla="*/ 21 w 137"/>
                <a:gd name="T1" fmla="*/ 155 h 176"/>
                <a:gd name="T2" fmla="*/ 21 w 137"/>
                <a:gd name="T3" fmla="*/ 21 h 176"/>
                <a:gd name="T4" fmla="*/ 0 w 137"/>
                <a:gd name="T5" fmla="*/ 21 h 176"/>
                <a:gd name="T6" fmla="*/ 0 w 137"/>
                <a:gd name="T7" fmla="*/ 0 h 176"/>
                <a:gd name="T8" fmla="*/ 45 w 137"/>
                <a:gd name="T9" fmla="*/ 0 h 176"/>
                <a:gd name="T10" fmla="*/ 45 w 137"/>
                <a:gd name="T11" fmla="*/ 109 h 176"/>
                <a:gd name="T12" fmla="*/ 90 w 137"/>
                <a:gd name="T13" fmla="*/ 74 h 176"/>
                <a:gd name="T14" fmla="*/ 68 w 137"/>
                <a:gd name="T15" fmla="*/ 74 h 176"/>
                <a:gd name="T16" fmla="*/ 68 w 137"/>
                <a:gd name="T17" fmla="*/ 55 h 176"/>
                <a:gd name="T18" fmla="*/ 137 w 137"/>
                <a:gd name="T19" fmla="*/ 55 h 176"/>
                <a:gd name="T20" fmla="*/ 137 w 137"/>
                <a:gd name="T21" fmla="*/ 74 h 176"/>
                <a:gd name="T22" fmla="*/ 118 w 137"/>
                <a:gd name="T23" fmla="*/ 74 h 176"/>
                <a:gd name="T24" fmla="*/ 73 w 137"/>
                <a:gd name="T25" fmla="*/ 112 h 176"/>
                <a:gd name="T26" fmla="*/ 116 w 137"/>
                <a:gd name="T27" fmla="*/ 155 h 176"/>
                <a:gd name="T28" fmla="*/ 137 w 137"/>
                <a:gd name="T29" fmla="*/ 155 h 176"/>
                <a:gd name="T30" fmla="*/ 137 w 137"/>
                <a:gd name="T31" fmla="*/ 176 h 176"/>
                <a:gd name="T32" fmla="*/ 104 w 137"/>
                <a:gd name="T33" fmla="*/ 176 h 176"/>
                <a:gd name="T34" fmla="*/ 45 w 137"/>
                <a:gd name="T35" fmla="*/ 114 h 176"/>
                <a:gd name="T36" fmla="*/ 45 w 137"/>
                <a:gd name="T37" fmla="*/ 155 h 176"/>
                <a:gd name="T38" fmla="*/ 66 w 137"/>
                <a:gd name="T39" fmla="*/ 155 h 176"/>
                <a:gd name="T40" fmla="*/ 66 w 137"/>
                <a:gd name="T41" fmla="*/ 176 h 176"/>
                <a:gd name="T42" fmla="*/ 0 w 137"/>
                <a:gd name="T43" fmla="*/ 176 h 176"/>
                <a:gd name="T44" fmla="*/ 0 w 137"/>
                <a:gd name="T45" fmla="*/ 155 h 176"/>
                <a:gd name="T46" fmla="*/ 21 w 137"/>
                <a:gd name="T47" fmla="*/ 155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7" h="176">
                  <a:moveTo>
                    <a:pt x="21" y="155"/>
                  </a:moveTo>
                  <a:lnTo>
                    <a:pt x="21" y="21"/>
                  </a:lnTo>
                  <a:lnTo>
                    <a:pt x="0" y="21"/>
                  </a:lnTo>
                  <a:lnTo>
                    <a:pt x="0" y="0"/>
                  </a:lnTo>
                  <a:lnTo>
                    <a:pt x="45" y="0"/>
                  </a:lnTo>
                  <a:lnTo>
                    <a:pt x="45" y="109"/>
                  </a:lnTo>
                  <a:lnTo>
                    <a:pt x="90" y="74"/>
                  </a:lnTo>
                  <a:lnTo>
                    <a:pt x="68" y="74"/>
                  </a:lnTo>
                  <a:lnTo>
                    <a:pt x="68" y="55"/>
                  </a:lnTo>
                  <a:lnTo>
                    <a:pt x="137" y="55"/>
                  </a:lnTo>
                  <a:lnTo>
                    <a:pt x="137" y="74"/>
                  </a:lnTo>
                  <a:lnTo>
                    <a:pt x="118" y="74"/>
                  </a:lnTo>
                  <a:lnTo>
                    <a:pt x="73" y="112"/>
                  </a:lnTo>
                  <a:lnTo>
                    <a:pt x="116" y="155"/>
                  </a:lnTo>
                  <a:lnTo>
                    <a:pt x="137" y="155"/>
                  </a:lnTo>
                  <a:lnTo>
                    <a:pt x="137" y="176"/>
                  </a:lnTo>
                  <a:lnTo>
                    <a:pt x="104" y="176"/>
                  </a:lnTo>
                  <a:lnTo>
                    <a:pt x="45" y="114"/>
                  </a:lnTo>
                  <a:lnTo>
                    <a:pt x="45" y="155"/>
                  </a:lnTo>
                  <a:lnTo>
                    <a:pt x="66" y="155"/>
                  </a:lnTo>
                  <a:lnTo>
                    <a:pt x="66" y="176"/>
                  </a:lnTo>
                  <a:lnTo>
                    <a:pt x="0" y="176"/>
                  </a:lnTo>
                  <a:lnTo>
                    <a:pt x="0" y="155"/>
                  </a:lnTo>
                  <a:lnTo>
                    <a:pt x="21" y="1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3" name="Freeform 55">
              <a:extLst>
                <a:ext uri="{FF2B5EF4-FFF2-40B4-BE49-F238E27FC236}">
                  <a16:creationId xmlns:a16="http://schemas.microsoft.com/office/drawing/2014/main" id="{3318947C-D2A3-470C-924C-F9A10C7FA650}"/>
                </a:ext>
              </a:extLst>
            </p:cNvPr>
            <p:cNvSpPr>
              <a:spLocks noEditPoints="1"/>
            </p:cNvSpPr>
            <p:nvPr userDrawn="1"/>
          </p:nvSpPr>
          <p:spPr bwMode="auto">
            <a:xfrm>
              <a:off x="3250" y="2020"/>
              <a:ext cx="59" cy="178"/>
            </a:xfrm>
            <a:custGeom>
              <a:avLst/>
              <a:gdLst>
                <a:gd name="T0" fmla="*/ 7 w 25"/>
                <a:gd name="T1" fmla="*/ 66 h 75"/>
                <a:gd name="T2" fmla="*/ 7 w 25"/>
                <a:gd name="T3" fmla="*/ 33 h 75"/>
                <a:gd name="T4" fmla="*/ 0 w 25"/>
                <a:gd name="T5" fmla="*/ 33 h 75"/>
                <a:gd name="T6" fmla="*/ 0 w 25"/>
                <a:gd name="T7" fmla="*/ 24 h 75"/>
                <a:gd name="T8" fmla="*/ 17 w 25"/>
                <a:gd name="T9" fmla="*/ 24 h 75"/>
                <a:gd name="T10" fmla="*/ 17 w 25"/>
                <a:gd name="T11" fmla="*/ 66 h 75"/>
                <a:gd name="T12" fmla="*/ 25 w 25"/>
                <a:gd name="T13" fmla="*/ 66 h 75"/>
                <a:gd name="T14" fmla="*/ 25 w 25"/>
                <a:gd name="T15" fmla="*/ 75 h 75"/>
                <a:gd name="T16" fmla="*/ 0 w 25"/>
                <a:gd name="T17" fmla="*/ 75 h 75"/>
                <a:gd name="T18" fmla="*/ 0 w 25"/>
                <a:gd name="T19" fmla="*/ 66 h 75"/>
                <a:gd name="T20" fmla="*/ 7 w 25"/>
                <a:gd name="T21" fmla="*/ 66 h 75"/>
                <a:gd name="T22" fmla="*/ 6 w 25"/>
                <a:gd name="T23" fmla="*/ 6 h 75"/>
                <a:gd name="T24" fmla="*/ 8 w 25"/>
                <a:gd name="T25" fmla="*/ 2 h 75"/>
                <a:gd name="T26" fmla="*/ 12 w 25"/>
                <a:gd name="T27" fmla="*/ 0 h 75"/>
                <a:gd name="T28" fmla="*/ 16 w 25"/>
                <a:gd name="T29" fmla="*/ 2 h 75"/>
                <a:gd name="T30" fmla="*/ 18 w 25"/>
                <a:gd name="T31" fmla="*/ 6 h 75"/>
                <a:gd name="T32" fmla="*/ 16 w 25"/>
                <a:gd name="T33" fmla="*/ 11 h 75"/>
                <a:gd name="T34" fmla="*/ 12 w 25"/>
                <a:gd name="T35" fmla="*/ 12 h 75"/>
                <a:gd name="T36" fmla="*/ 8 w 25"/>
                <a:gd name="T37" fmla="*/ 11 h 75"/>
                <a:gd name="T38" fmla="*/ 6 w 25"/>
                <a:gd name="T39" fmla="*/ 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75">
                  <a:moveTo>
                    <a:pt x="7" y="66"/>
                  </a:moveTo>
                  <a:cubicBezTo>
                    <a:pt x="7" y="33"/>
                    <a:pt x="7" y="33"/>
                    <a:pt x="7" y="33"/>
                  </a:cubicBezTo>
                  <a:cubicBezTo>
                    <a:pt x="0" y="33"/>
                    <a:pt x="0" y="33"/>
                    <a:pt x="0" y="33"/>
                  </a:cubicBezTo>
                  <a:cubicBezTo>
                    <a:pt x="0" y="24"/>
                    <a:pt x="0" y="24"/>
                    <a:pt x="0" y="24"/>
                  </a:cubicBezTo>
                  <a:cubicBezTo>
                    <a:pt x="17" y="24"/>
                    <a:pt x="17" y="24"/>
                    <a:pt x="17" y="24"/>
                  </a:cubicBezTo>
                  <a:cubicBezTo>
                    <a:pt x="17" y="66"/>
                    <a:pt x="17" y="66"/>
                    <a:pt x="17" y="66"/>
                  </a:cubicBezTo>
                  <a:cubicBezTo>
                    <a:pt x="25" y="66"/>
                    <a:pt x="25" y="66"/>
                    <a:pt x="25" y="66"/>
                  </a:cubicBezTo>
                  <a:cubicBezTo>
                    <a:pt x="25" y="75"/>
                    <a:pt x="25" y="75"/>
                    <a:pt x="25" y="75"/>
                  </a:cubicBezTo>
                  <a:cubicBezTo>
                    <a:pt x="0" y="75"/>
                    <a:pt x="0" y="75"/>
                    <a:pt x="0" y="75"/>
                  </a:cubicBezTo>
                  <a:cubicBezTo>
                    <a:pt x="0" y="66"/>
                    <a:pt x="0" y="66"/>
                    <a:pt x="0" y="66"/>
                  </a:cubicBezTo>
                  <a:lnTo>
                    <a:pt x="7" y="66"/>
                  </a:lnTo>
                  <a:close/>
                  <a:moveTo>
                    <a:pt x="6" y="6"/>
                  </a:moveTo>
                  <a:cubicBezTo>
                    <a:pt x="6" y="5"/>
                    <a:pt x="7" y="3"/>
                    <a:pt x="8" y="2"/>
                  </a:cubicBezTo>
                  <a:cubicBezTo>
                    <a:pt x="9" y="1"/>
                    <a:pt x="10" y="0"/>
                    <a:pt x="12" y="0"/>
                  </a:cubicBezTo>
                  <a:cubicBezTo>
                    <a:pt x="14" y="0"/>
                    <a:pt x="15" y="1"/>
                    <a:pt x="16" y="2"/>
                  </a:cubicBezTo>
                  <a:cubicBezTo>
                    <a:pt x="18" y="3"/>
                    <a:pt x="18" y="5"/>
                    <a:pt x="18" y="6"/>
                  </a:cubicBezTo>
                  <a:cubicBezTo>
                    <a:pt x="18" y="8"/>
                    <a:pt x="18" y="9"/>
                    <a:pt x="16" y="11"/>
                  </a:cubicBezTo>
                  <a:cubicBezTo>
                    <a:pt x="15" y="12"/>
                    <a:pt x="14" y="12"/>
                    <a:pt x="12" y="12"/>
                  </a:cubicBezTo>
                  <a:cubicBezTo>
                    <a:pt x="10" y="12"/>
                    <a:pt x="9" y="12"/>
                    <a:pt x="8" y="11"/>
                  </a:cubicBezTo>
                  <a:cubicBezTo>
                    <a:pt x="7" y="9"/>
                    <a:pt x="6" y="8"/>
                    <a:pt x="6"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4" name="Freeform 56">
              <a:extLst>
                <a:ext uri="{FF2B5EF4-FFF2-40B4-BE49-F238E27FC236}">
                  <a16:creationId xmlns:a16="http://schemas.microsoft.com/office/drawing/2014/main" id="{A9F8A847-BEC2-4E89-B793-ADFED4B823EF}"/>
                </a:ext>
              </a:extLst>
            </p:cNvPr>
            <p:cNvSpPr>
              <a:spLocks/>
            </p:cNvSpPr>
            <p:nvPr userDrawn="1"/>
          </p:nvSpPr>
          <p:spPr bwMode="auto">
            <a:xfrm>
              <a:off x="3318" y="2074"/>
              <a:ext cx="138" cy="124"/>
            </a:xfrm>
            <a:custGeom>
              <a:avLst/>
              <a:gdLst>
                <a:gd name="T0" fmla="*/ 19 w 58"/>
                <a:gd name="T1" fmla="*/ 1 h 52"/>
                <a:gd name="T2" fmla="*/ 19 w 58"/>
                <a:gd name="T3" fmla="*/ 7 h 52"/>
                <a:gd name="T4" fmla="*/ 36 w 58"/>
                <a:gd name="T5" fmla="*/ 0 h 52"/>
                <a:gd name="T6" fmla="*/ 44 w 58"/>
                <a:gd name="T7" fmla="*/ 2 h 52"/>
                <a:gd name="T8" fmla="*/ 49 w 58"/>
                <a:gd name="T9" fmla="*/ 8 h 52"/>
                <a:gd name="T10" fmla="*/ 50 w 58"/>
                <a:gd name="T11" fmla="*/ 18 h 52"/>
                <a:gd name="T12" fmla="*/ 50 w 58"/>
                <a:gd name="T13" fmla="*/ 43 h 52"/>
                <a:gd name="T14" fmla="*/ 58 w 58"/>
                <a:gd name="T15" fmla="*/ 43 h 52"/>
                <a:gd name="T16" fmla="*/ 58 w 58"/>
                <a:gd name="T17" fmla="*/ 52 h 52"/>
                <a:gd name="T18" fmla="*/ 40 w 58"/>
                <a:gd name="T19" fmla="*/ 52 h 52"/>
                <a:gd name="T20" fmla="*/ 40 w 58"/>
                <a:gd name="T21" fmla="*/ 18 h 52"/>
                <a:gd name="T22" fmla="*/ 38 w 58"/>
                <a:gd name="T23" fmla="*/ 11 h 52"/>
                <a:gd name="T24" fmla="*/ 34 w 58"/>
                <a:gd name="T25" fmla="*/ 9 h 52"/>
                <a:gd name="T26" fmla="*/ 19 w 58"/>
                <a:gd name="T27" fmla="*/ 16 h 52"/>
                <a:gd name="T28" fmla="*/ 19 w 58"/>
                <a:gd name="T29" fmla="*/ 43 h 52"/>
                <a:gd name="T30" fmla="*/ 27 w 58"/>
                <a:gd name="T31" fmla="*/ 43 h 52"/>
                <a:gd name="T32" fmla="*/ 27 w 58"/>
                <a:gd name="T33" fmla="*/ 52 h 52"/>
                <a:gd name="T34" fmla="*/ 0 w 58"/>
                <a:gd name="T35" fmla="*/ 52 h 52"/>
                <a:gd name="T36" fmla="*/ 0 w 58"/>
                <a:gd name="T37" fmla="*/ 43 h 52"/>
                <a:gd name="T38" fmla="*/ 9 w 58"/>
                <a:gd name="T39" fmla="*/ 43 h 52"/>
                <a:gd name="T40" fmla="*/ 9 w 58"/>
                <a:gd name="T41" fmla="*/ 10 h 52"/>
                <a:gd name="T42" fmla="*/ 0 w 58"/>
                <a:gd name="T43" fmla="*/ 10 h 52"/>
                <a:gd name="T44" fmla="*/ 0 w 58"/>
                <a:gd name="T45" fmla="*/ 1 h 52"/>
                <a:gd name="T46" fmla="*/ 19 w 58"/>
                <a:gd name="T47" fmla="*/ 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8" h="52">
                  <a:moveTo>
                    <a:pt x="19" y="1"/>
                  </a:moveTo>
                  <a:cubicBezTo>
                    <a:pt x="19" y="7"/>
                    <a:pt x="19" y="7"/>
                    <a:pt x="19" y="7"/>
                  </a:cubicBezTo>
                  <a:cubicBezTo>
                    <a:pt x="25" y="2"/>
                    <a:pt x="31" y="0"/>
                    <a:pt x="36" y="0"/>
                  </a:cubicBezTo>
                  <a:cubicBezTo>
                    <a:pt x="40" y="0"/>
                    <a:pt x="42" y="1"/>
                    <a:pt x="44" y="2"/>
                  </a:cubicBezTo>
                  <a:cubicBezTo>
                    <a:pt x="47" y="4"/>
                    <a:pt x="48" y="6"/>
                    <a:pt x="49" y="8"/>
                  </a:cubicBezTo>
                  <a:cubicBezTo>
                    <a:pt x="49" y="10"/>
                    <a:pt x="50" y="14"/>
                    <a:pt x="50" y="18"/>
                  </a:cubicBezTo>
                  <a:cubicBezTo>
                    <a:pt x="50" y="43"/>
                    <a:pt x="50" y="43"/>
                    <a:pt x="50" y="43"/>
                  </a:cubicBezTo>
                  <a:cubicBezTo>
                    <a:pt x="58" y="43"/>
                    <a:pt x="58" y="43"/>
                    <a:pt x="58" y="43"/>
                  </a:cubicBezTo>
                  <a:cubicBezTo>
                    <a:pt x="58" y="52"/>
                    <a:pt x="58" y="52"/>
                    <a:pt x="58" y="52"/>
                  </a:cubicBezTo>
                  <a:cubicBezTo>
                    <a:pt x="40" y="52"/>
                    <a:pt x="40" y="52"/>
                    <a:pt x="40" y="52"/>
                  </a:cubicBezTo>
                  <a:cubicBezTo>
                    <a:pt x="40" y="18"/>
                    <a:pt x="40" y="18"/>
                    <a:pt x="40" y="18"/>
                  </a:cubicBezTo>
                  <a:cubicBezTo>
                    <a:pt x="40" y="14"/>
                    <a:pt x="39" y="12"/>
                    <a:pt x="38" y="11"/>
                  </a:cubicBezTo>
                  <a:cubicBezTo>
                    <a:pt x="37" y="10"/>
                    <a:pt x="35" y="9"/>
                    <a:pt x="34" y="9"/>
                  </a:cubicBezTo>
                  <a:cubicBezTo>
                    <a:pt x="29" y="9"/>
                    <a:pt x="24" y="11"/>
                    <a:pt x="19" y="16"/>
                  </a:cubicBezTo>
                  <a:cubicBezTo>
                    <a:pt x="19" y="43"/>
                    <a:pt x="19" y="43"/>
                    <a:pt x="19" y="43"/>
                  </a:cubicBezTo>
                  <a:cubicBezTo>
                    <a:pt x="27" y="43"/>
                    <a:pt x="27" y="43"/>
                    <a:pt x="27" y="43"/>
                  </a:cubicBezTo>
                  <a:cubicBezTo>
                    <a:pt x="27" y="52"/>
                    <a:pt x="27" y="52"/>
                    <a:pt x="27" y="52"/>
                  </a:cubicBezTo>
                  <a:cubicBezTo>
                    <a:pt x="0" y="52"/>
                    <a:pt x="0" y="52"/>
                    <a:pt x="0" y="52"/>
                  </a:cubicBezTo>
                  <a:cubicBezTo>
                    <a:pt x="0" y="43"/>
                    <a:pt x="0" y="43"/>
                    <a:pt x="0" y="43"/>
                  </a:cubicBezTo>
                  <a:cubicBezTo>
                    <a:pt x="9" y="43"/>
                    <a:pt x="9" y="43"/>
                    <a:pt x="9" y="43"/>
                  </a:cubicBezTo>
                  <a:cubicBezTo>
                    <a:pt x="9" y="10"/>
                    <a:pt x="9" y="10"/>
                    <a:pt x="9" y="10"/>
                  </a:cubicBezTo>
                  <a:cubicBezTo>
                    <a:pt x="0" y="10"/>
                    <a:pt x="0" y="10"/>
                    <a:pt x="0" y="10"/>
                  </a:cubicBezTo>
                  <a:cubicBezTo>
                    <a:pt x="0" y="1"/>
                    <a:pt x="0" y="1"/>
                    <a:pt x="0" y="1"/>
                  </a:cubicBezTo>
                  <a:lnTo>
                    <a:pt x="19"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5" name="Freeform 57">
              <a:extLst>
                <a:ext uri="{FF2B5EF4-FFF2-40B4-BE49-F238E27FC236}">
                  <a16:creationId xmlns:a16="http://schemas.microsoft.com/office/drawing/2014/main" id="{93890E42-8639-426D-8098-E71EB33CDDD7}"/>
                </a:ext>
              </a:extLst>
            </p:cNvPr>
            <p:cNvSpPr>
              <a:spLocks noEditPoints="1"/>
            </p:cNvSpPr>
            <p:nvPr userDrawn="1"/>
          </p:nvSpPr>
          <p:spPr bwMode="auto">
            <a:xfrm>
              <a:off x="3459" y="2022"/>
              <a:ext cx="149" cy="178"/>
            </a:xfrm>
            <a:custGeom>
              <a:avLst/>
              <a:gdLst>
                <a:gd name="T0" fmla="*/ 63 w 63"/>
                <a:gd name="T1" fmla="*/ 65 h 75"/>
                <a:gd name="T2" fmla="*/ 63 w 63"/>
                <a:gd name="T3" fmla="*/ 74 h 75"/>
                <a:gd name="T4" fmla="*/ 43 w 63"/>
                <a:gd name="T5" fmla="*/ 74 h 75"/>
                <a:gd name="T6" fmla="*/ 43 w 63"/>
                <a:gd name="T7" fmla="*/ 66 h 75"/>
                <a:gd name="T8" fmla="*/ 25 w 63"/>
                <a:gd name="T9" fmla="*/ 75 h 75"/>
                <a:gd name="T10" fmla="*/ 8 w 63"/>
                <a:gd name="T11" fmla="*/ 68 h 75"/>
                <a:gd name="T12" fmla="*/ 0 w 63"/>
                <a:gd name="T13" fmla="*/ 48 h 75"/>
                <a:gd name="T14" fmla="*/ 8 w 63"/>
                <a:gd name="T15" fmla="*/ 29 h 75"/>
                <a:gd name="T16" fmla="*/ 25 w 63"/>
                <a:gd name="T17" fmla="*/ 21 h 75"/>
                <a:gd name="T18" fmla="*/ 43 w 63"/>
                <a:gd name="T19" fmla="*/ 30 h 75"/>
                <a:gd name="T20" fmla="*/ 43 w 63"/>
                <a:gd name="T21" fmla="*/ 9 h 75"/>
                <a:gd name="T22" fmla="*/ 34 w 63"/>
                <a:gd name="T23" fmla="*/ 9 h 75"/>
                <a:gd name="T24" fmla="*/ 34 w 63"/>
                <a:gd name="T25" fmla="*/ 0 h 75"/>
                <a:gd name="T26" fmla="*/ 53 w 63"/>
                <a:gd name="T27" fmla="*/ 0 h 75"/>
                <a:gd name="T28" fmla="*/ 53 w 63"/>
                <a:gd name="T29" fmla="*/ 65 h 75"/>
                <a:gd name="T30" fmla="*/ 63 w 63"/>
                <a:gd name="T31" fmla="*/ 65 h 75"/>
                <a:gd name="T32" fmla="*/ 11 w 63"/>
                <a:gd name="T33" fmla="*/ 48 h 75"/>
                <a:gd name="T34" fmla="*/ 16 w 63"/>
                <a:gd name="T35" fmla="*/ 61 h 75"/>
                <a:gd name="T36" fmla="*/ 27 w 63"/>
                <a:gd name="T37" fmla="*/ 66 h 75"/>
                <a:gd name="T38" fmla="*/ 38 w 63"/>
                <a:gd name="T39" fmla="*/ 61 h 75"/>
                <a:gd name="T40" fmla="*/ 43 w 63"/>
                <a:gd name="T41" fmla="*/ 48 h 75"/>
                <a:gd name="T42" fmla="*/ 38 w 63"/>
                <a:gd name="T43" fmla="*/ 35 h 75"/>
                <a:gd name="T44" fmla="*/ 27 w 63"/>
                <a:gd name="T45" fmla="*/ 31 h 75"/>
                <a:gd name="T46" fmla="*/ 16 w 63"/>
                <a:gd name="T47" fmla="*/ 36 h 75"/>
                <a:gd name="T48" fmla="*/ 11 w 63"/>
                <a:gd name="T49" fmla="*/ 4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3" h="75">
                  <a:moveTo>
                    <a:pt x="63" y="65"/>
                  </a:moveTo>
                  <a:cubicBezTo>
                    <a:pt x="63" y="74"/>
                    <a:pt x="63" y="74"/>
                    <a:pt x="63" y="74"/>
                  </a:cubicBezTo>
                  <a:cubicBezTo>
                    <a:pt x="43" y="74"/>
                    <a:pt x="43" y="74"/>
                    <a:pt x="43" y="74"/>
                  </a:cubicBezTo>
                  <a:cubicBezTo>
                    <a:pt x="43" y="66"/>
                    <a:pt x="43" y="66"/>
                    <a:pt x="43" y="66"/>
                  </a:cubicBezTo>
                  <a:cubicBezTo>
                    <a:pt x="38" y="72"/>
                    <a:pt x="32" y="75"/>
                    <a:pt x="25" y="75"/>
                  </a:cubicBezTo>
                  <a:cubicBezTo>
                    <a:pt x="19" y="75"/>
                    <a:pt x="13" y="72"/>
                    <a:pt x="8" y="68"/>
                  </a:cubicBezTo>
                  <a:cubicBezTo>
                    <a:pt x="3" y="63"/>
                    <a:pt x="0" y="57"/>
                    <a:pt x="0" y="48"/>
                  </a:cubicBezTo>
                  <a:cubicBezTo>
                    <a:pt x="0" y="40"/>
                    <a:pt x="3" y="33"/>
                    <a:pt x="8" y="29"/>
                  </a:cubicBezTo>
                  <a:cubicBezTo>
                    <a:pt x="13" y="24"/>
                    <a:pt x="19" y="21"/>
                    <a:pt x="25" y="21"/>
                  </a:cubicBezTo>
                  <a:cubicBezTo>
                    <a:pt x="32" y="21"/>
                    <a:pt x="38" y="24"/>
                    <a:pt x="43" y="30"/>
                  </a:cubicBezTo>
                  <a:cubicBezTo>
                    <a:pt x="43" y="9"/>
                    <a:pt x="43" y="9"/>
                    <a:pt x="43" y="9"/>
                  </a:cubicBezTo>
                  <a:cubicBezTo>
                    <a:pt x="34" y="9"/>
                    <a:pt x="34" y="9"/>
                    <a:pt x="34" y="9"/>
                  </a:cubicBezTo>
                  <a:cubicBezTo>
                    <a:pt x="34" y="0"/>
                    <a:pt x="34" y="0"/>
                    <a:pt x="34" y="0"/>
                  </a:cubicBezTo>
                  <a:cubicBezTo>
                    <a:pt x="53" y="0"/>
                    <a:pt x="53" y="0"/>
                    <a:pt x="53" y="0"/>
                  </a:cubicBezTo>
                  <a:cubicBezTo>
                    <a:pt x="53" y="65"/>
                    <a:pt x="53" y="65"/>
                    <a:pt x="53" y="65"/>
                  </a:cubicBezTo>
                  <a:lnTo>
                    <a:pt x="63" y="65"/>
                  </a:lnTo>
                  <a:close/>
                  <a:moveTo>
                    <a:pt x="11" y="48"/>
                  </a:moveTo>
                  <a:cubicBezTo>
                    <a:pt x="11" y="54"/>
                    <a:pt x="12" y="58"/>
                    <a:pt x="16" y="61"/>
                  </a:cubicBezTo>
                  <a:cubicBezTo>
                    <a:pt x="19" y="64"/>
                    <a:pt x="23" y="66"/>
                    <a:pt x="27" y="66"/>
                  </a:cubicBezTo>
                  <a:cubicBezTo>
                    <a:pt x="31" y="66"/>
                    <a:pt x="35" y="64"/>
                    <a:pt x="38" y="61"/>
                  </a:cubicBezTo>
                  <a:cubicBezTo>
                    <a:pt x="42" y="58"/>
                    <a:pt x="43" y="53"/>
                    <a:pt x="43" y="48"/>
                  </a:cubicBezTo>
                  <a:cubicBezTo>
                    <a:pt x="43" y="42"/>
                    <a:pt x="42" y="38"/>
                    <a:pt x="38" y="35"/>
                  </a:cubicBezTo>
                  <a:cubicBezTo>
                    <a:pt x="35" y="32"/>
                    <a:pt x="31" y="31"/>
                    <a:pt x="27" y="31"/>
                  </a:cubicBezTo>
                  <a:cubicBezTo>
                    <a:pt x="22" y="31"/>
                    <a:pt x="19" y="32"/>
                    <a:pt x="16" y="36"/>
                  </a:cubicBezTo>
                  <a:cubicBezTo>
                    <a:pt x="12" y="39"/>
                    <a:pt x="11" y="43"/>
                    <a:pt x="11"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6" name="Freeform 58">
              <a:extLst>
                <a:ext uri="{FF2B5EF4-FFF2-40B4-BE49-F238E27FC236}">
                  <a16:creationId xmlns:a16="http://schemas.microsoft.com/office/drawing/2014/main" id="{CFD79512-DB0F-4B16-857B-32AAECF49F06}"/>
                </a:ext>
              </a:extLst>
            </p:cNvPr>
            <p:cNvSpPr>
              <a:spLocks noEditPoints="1"/>
            </p:cNvSpPr>
            <p:nvPr userDrawn="1"/>
          </p:nvSpPr>
          <p:spPr bwMode="auto">
            <a:xfrm>
              <a:off x="3608" y="2072"/>
              <a:ext cx="129" cy="128"/>
            </a:xfrm>
            <a:custGeom>
              <a:avLst/>
              <a:gdLst>
                <a:gd name="T0" fmla="*/ 54 w 54"/>
                <a:gd name="T1" fmla="*/ 30 h 54"/>
                <a:gd name="T2" fmla="*/ 11 w 54"/>
                <a:gd name="T3" fmla="*/ 30 h 54"/>
                <a:gd name="T4" fmla="*/ 16 w 54"/>
                <a:gd name="T5" fmla="*/ 41 h 54"/>
                <a:gd name="T6" fmla="*/ 28 w 54"/>
                <a:gd name="T7" fmla="*/ 46 h 54"/>
                <a:gd name="T8" fmla="*/ 45 w 54"/>
                <a:gd name="T9" fmla="*/ 37 h 54"/>
                <a:gd name="T10" fmla="*/ 54 w 54"/>
                <a:gd name="T11" fmla="*/ 41 h 54"/>
                <a:gd name="T12" fmla="*/ 42 w 54"/>
                <a:gd name="T13" fmla="*/ 51 h 54"/>
                <a:gd name="T14" fmla="*/ 28 w 54"/>
                <a:gd name="T15" fmla="*/ 54 h 54"/>
                <a:gd name="T16" fmla="*/ 8 w 54"/>
                <a:gd name="T17" fmla="*/ 47 h 54"/>
                <a:gd name="T18" fmla="*/ 0 w 54"/>
                <a:gd name="T19" fmla="*/ 27 h 54"/>
                <a:gd name="T20" fmla="*/ 8 w 54"/>
                <a:gd name="T21" fmla="*/ 8 h 54"/>
                <a:gd name="T22" fmla="*/ 26 w 54"/>
                <a:gd name="T23" fmla="*/ 0 h 54"/>
                <a:gd name="T24" fmla="*/ 45 w 54"/>
                <a:gd name="T25" fmla="*/ 8 h 54"/>
                <a:gd name="T26" fmla="*/ 54 w 54"/>
                <a:gd name="T27" fmla="*/ 30 h 54"/>
                <a:gd name="T28" fmla="*/ 43 w 54"/>
                <a:gd name="T29" fmla="*/ 22 h 54"/>
                <a:gd name="T30" fmla="*/ 38 w 54"/>
                <a:gd name="T31" fmla="*/ 13 h 54"/>
                <a:gd name="T32" fmla="*/ 27 w 54"/>
                <a:gd name="T33" fmla="*/ 8 h 54"/>
                <a:gd name="T34" fmla="*/ 16 w 54"/>
                <a:gd name="T35" fmla="*/ 12 h 54"/>
                <a:gd name="T36" fmla="*/ 11 w 54"/>
                <a:gd name="T37" fmla="*/ 22 h 54"/>
                <a:gd name="T38" fmla="*/ 43 w 54"/>
                <a:gd name="T39" fmla="*/ 2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4" h="54">
                  <a:moveTo>
                    <a:pt x="54" y="30"/>
                  </a:moveTo>
                  <a:cubicBezTo>
                    <a:pt x="11" y="30"/>
                    <a:pt x="11" y="30"/>
                    <a:pt x="11" y="30"/>
                  </a:cubicBezTo>
                  <a:cubicBezTo>
                    <a:pt x="11" y="34"/>
                    <a:pt x="13" y="38"/>
                    <a:pt x="16" y="41"/>
                  </a:cubicBezTo>
                  <a:cubicBezTo>
                    <a:pt x="19" y="44"/>
                    <a:pt x="23" y="46"/>
                    <a:pt x="28" y="46"/>
                  </a:cubicBezTo>
                  <a:cubicBezTo>
                    <a:pt x="35" y="46"/>
                    <a:pt x="41" y="43"/>
                    <a:pt x="45" y="37"/>
                  </a:cubicBezTo>
                  <a:cubicBezTo>
                    <a:pt x="54" y="41"/>
                    <a:pt x="54" y="41"/>
                    <a:pt x="54" y="41"/>
                  </a:cubicBezTo>
                  <a:cubicBezTo>
                    <a:pt x="51" y="46"/>
                    <a:pt x="47" y="49"/>
                    <a:pt x="42" y="51"/>
                  </a:cubicBezTo>
                  <a:cubicBezTo>
                    <a:pt x="38" y="53"/>
                    <a:pt x="33" y="54"/>
                    <a:pt x="28" y="54"/>
                  </a:cubicBezTo>
                  <a:cubicBezTo>
                    <a:pt x="20" y="54"/>
                    <a:pt x="13" y="52"/>
                    <a:pt x="8" y="47"/>
                  </a:cubicBezTo>
                  <a:cubicBezTo>
                    <a:pt x="2" y="42"/>
                    <a:pt x="0" y="35"/>
                    <a:pt x="0" y="27"/>
                  </a:cubicBezTo>
                  <a:cubicBezTo>
                    <a:pt x="0" y="19"/>
                    <a:pt x="2" y="13"/>
                    <a:pt x="8" y="8"/>
                  </a:cubicBezTo>
                  <a:cubicBezTo>
                    <a:pt x="13" y="3"/>
                    <a:pt x="19" y="0"/>
                    <a:pt x="26" y="0"/>
                  </a:cubicBezTo>
                  <a:cubicBezTo>
                    <a:pt x="33" y="0"/>
                    <a:pt x="39" y="3"/>
                    <a:pt x="45" y="8"/>
                  </a:cubicBezTo>
                  <a:cubicBezTo>
                    <a:pt x="51" y="13"/>
                    <a:pt x="53" y="20"/>
                    <a:pt x="54" y="30"/>
                  </a:cubicBezTo>
                  <a:close/>
                  <a:moveTo>
                    <a:pt x="43" y="22"/>
                  </a:moveTo>
                  <a:cubicBezTo>
                    <a:pt x="43" y="19"/>
                    <a:pt x="41" y="16"/>
                    <a:pt x="38" y="13"/>
                  </a:cubicBezTo>
                  <a:cubicBezTo>
                    <a:pt x="35" y="10"/>
                    <a:pt x="31" y="8"/>
                    <a:pt x="27" y="8"/>
                  </a:cubicBezTo>
                  <a:cubicBezTo>
                    <a:pt x="23" y="8"/>
                    <a:pt x="19" y="10"/>
                    <a:pt x="16" y="12"/>
                  </a:cubicBezTo>
                  <a:cubicBezTo>
                    <a:pt x="13" y="15"/>
                    <a:pt x="12" y="18"/>
                    <a:pt x="11" y="22"/>
                  </a:cubicBezTo>
                  <a:lnTo>
                    <a:pt x="43"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7" name="Freeform 59">
              <a:extLst>
                <a:ext uri="{FF2B5EF4-FFF2-40B4-BE49-F238E27FC236}">
                  <a16:creationId xmlns:a16="http://schemas.microsoft.com/office/drawing/2014/main" id="{C5F2A79E-8389-45C0-A181-389A210BDDC8}"/>
                </a:ext>
              </a:extLst>
            </p:cNvPr>
            <p:cNvSpPr>
              <a:spLocks/>
            </p:cNvSpPr>
            <p:nvPr userDrawn="1"/>
          </p:nvSpPr>
          <p:spPr bwMode="auto">
            <a:xfrm>
              <a:off x="3741" y="2074"/>
              <a:ext cx="98" cy="124"/>
            </a:xfrm>
            <a:custGeom>
              <a:avLst/>
              <a:gdLst>
                <a:gd name="T0" fmla="*/ 10 w 41"/>
                <a:gd name="T1" fmla="*/ 43 h 52"/>
                <a:gd name="T2" fmla="*/ 10 w 41"/>
                <a:gd name="T3" fmla="*/ 10 h 52"/>
                <a:gd name="T4" fmla="*/ 0 w 41"/>
                <a:gd name="T5" fmla="*/ 10 h 52"/>
                <a:gd name="T6" fmla="*/ 0 w 41"/>
                <a:gd name="T7" fmla="*/ 1 h 52"/>
                <a:gd name="T8" fmla="*/ 18 w 41"/>
                <a:gd name="T9" fmla="*/ 1 h 52"/>
                <a:gd name="T10" fmla="*/ 18 w 41"/>
                <a:gd name="T11" fmla="*/ 12 h 52"/>
                <a:gd name="T12" fmla="*/ 23 w 41"/>
                <a:gd name="T13" fmla="*/ 5 h 52"/>
                <a:gd name="T14" fmla="*/ 29 w 41"/>
                <a:gd name="T15" fmla="*/ 1 h 52"/>
                <a:gd name="T16" fmla="*/ 38 w 41"/>
                <a:gd name="T17" fmla="*/ 0 h 52"/>
                <a:gd name="T18" fmla="*/ 41 w 41"/>
                <a:gd name="T19" fmla="*/ 0 h 52"/>
                <a:gd name="T20" fmla="*/ 41 w 41"/>
                <a:gd name="T21" fmla="*/ 10 h 52"/>
                <a:gd name="T22" fmla="*/ 39 w 41"/>
                <a:gd name="T23" fmla="*/ 10 h 52"/>
                <a:gd name="T24" fmla="*/ 27 w 41"/>
                <a:gd name="T25" fmla="*/ 12 h 52"/>
                <a:gd name="T26" fmla="*/ 22 w 41"/>
                <a:gd name="T27" fmla="*/ 17 h 52"/>
                <a:gd name="T28" fmla="*/ 20 w 41"/>
                <a:gd name="T29" fmla="*/ 32 h 52"/>
                <a:gd name="T30" fmla="*/ 20 w 41"/>
                <a:gd name="T31" fmla="*/ 43 h 52"/>
                <a:gd name="T32" fmla="*/ 31 w 41"/>
                <a:gd name="T33" fmla="*/ 43 h 52"/>
                <a:gd name="T34" fmla="*/ 31 w 41"/>
                <a:gd name="T35" fmla="*/ 52 h 52"/>
                <a:gd name="T36" fmla="*/ 0 w 41"/>
                <a:gd name="T37" fmla="*/ 52 h 52"/>
                <a:gd name="T38" fmla="*/ 0 w 41"/>
                <a:gd name="T39" fmla="*/ 43 h 52"/>
                <a:gd name="T40" fmla="*/ 10 w 41"/>
                <a:gd name="T41" fmla="*/ 4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1" h="52">
                  <a:moveTo>
                    <a:pt x="10" y="43"/>
                  </a:moveTo>
                  <a:cubicBezTo>
                    <a:pt x="10" y="10"/>
                    <a:pt x="10" y="10"/>
                    <a:pt x="10" y="10"/>
                  </a:cubicBezTo>
                  <a:cubicBezTo>
                    <a:pt x="0" y="10"/>
                    <a:pt x="0" y="10"/>
                    <a:pt x="0" y="10"/>
                  </a:cubicBezTo>
                  <a:cubicBezTo>
                    <a:pt x="0" y="1"/>
                    <a:pt x="0" y="1"/>
                    <a:pt x="0" y="1"/>
                  </a:cubicBezTo>
                  <a:cubicBezTo>
                    <a:pt x="18" y="1"/>
                    <a:pt x="18" y="1"/>
                    <a:pt x="18" y="1"/>
                  </a:cubicBezTo>
                  <a:cubicBezTo>
                    <a:pt x="18" y="12"/>
                    <a:pt x="18" y="12"/>
                    <a:pt x="18" y="12"/>
                  </a:cubicBezTo>
                  <a:cubicBezTo>
                    <a:pt x="19" y="9"/>
                    <a:pt x="21" y="7"/>
                    <a:pt x="23" y="5"/>
                  </a:cubicBezTo>
                  <a:cubicBezTo>
                    <a:pt x="25" y="3"/>
                    <a:pt x="27" y="1"/>
                    <a:pt x="29" y="1"/>
                  </a:cubicBezTo>
                  <a:cubicBezTo>
                    <a:pt x="31" y="0"/>
                    <a:pt x="34" y="0"/>
                    <a:pt x="38" y="0"/>
                  </a:cubicBezTo>
                  <a:cubicBezTo>
                    <a:pt x="41" y="0"/>
                    <a:pt x="41" y="0"/>
                    <a:pt x="41" y="0"/>
                  </a:cubicBezTo>
                  <a:cubicBezTo>
                    <a:pt x="41" y="10"/>
                    <a:pt x="41" y="10"/>
                    <a:pt x="41" y="10"/>
                  </a:cubicBezTo>
                  <a:cubicBezTo>
                    <a:pt x="39" y="10"/>
                    <a:pt x="39" y="10"/>
                    <a:pt x="39" y="10"/>
                  </a:cubicBezTo>
                  <a:cubicBezTo>
                    <a:pt x="34" y="10"/>
                    <a:pt x="30" y="11"/>
                    <a:pt x="27" y="12"/>
                  </a:cubicBezTo>
                  <a:cubicBezTo>
                    <a:pt x="25" y="13"/>
                    <a:pt x="23" y="14"/>
                    <a:pt x="22" y="17"/>
                  </a:cubicBezTo>
                  <a:cubicBezTo>
                    <a:pt x="21" y="20"/>
                    <a:pt x="20" y="25"/>
                    <a:pt x="20" y="32"/>
                  </a:cubicBezTo>
                  <a:cubicBezTo>
                    <a:pt x="20" y="43"/>
                    <a:pt x="20" y="43"/>
                    <a:pt x="20" y="43"/>
                  </a:cubicBezTo>
                  <a:cubicBezTo>
                    <a:pt x="31" y="43"/>
                    <a:pt x="31" y="43"/>
                    <a:pt x="31" y="43"/>
                  </a:cubicBezTo>
                  <a:cubicBezTo>
                    <a:pt x="31" y="52"/>
                    <a:pt x="31" y="52"/>
                    <a:pt x="31" y="52"/>
                  </a:cubicBezTo>
                  <a:cubicBezTo>
                    <a:pt x="0" y="52"/>
                    <a:pt x="0" y="52"/>
                    <a:pt x="0" y="52"/>
                  </a:cubicBezTo>
                  <a:cubicBezTo>
                    <a:pt x="0" y="43"/>
                    <a:pt x="0" y="43"/>
                    <a:pt x="0" y="43"/>
                  </a:cubicBezTo>
                  <a:lnTo>
                    <a:pt x="10"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8" name="Freeform 60">
              <a:extLst>
                <a:ext uri="{FF2B5EF4-FFF2-40B4-BE49-F238E27FC236}">
                  <a16:creationId xmlns:a16="http://schemas.microsoft.com/office/drawing/2014/main" id="{DA6C8448-B7E0-4708-8A00-BF38CB5C26F7}"/>
                </a:ext>
              </a:extLst>
            </p:cNvPr>
            <p:cNvSpPr>
              <a:spLocks noEditPoints="1"/>
            </p:cNvSpPr>
            <p:nvPr userDrawn="1"/>
          </p:nvSpPr>
          <p:spPr bwMode="auto">
            <a:xfrm>
              <a:off x="3100" y="2286"/>
              <a:ext cx="128" cy="129"/>
            </a:xfrm>
            <a:custGeom>
              <a:avLst/>
              <a:gdLst>
                <a:gd name="T0" fmla="*/ 0 w 54"/>
                <a:gd name="T1" fmla="*/ 27 h 54"/>
                <a:gd name="T2" fmla="*/ 8 w 54"/>
                <a:gd name="T3" fmla="*/ 7 h 54"/>
                <a:gd name="T4" fmla="*/ 27 w 54"/>
                <a:gd name="T5" fmla="*/ 0 h 54"/>
                <a:gd name="T6" fmla="*/ 46 w 54"/>
                <a:gd name="T7" fmla="*/ 7 h 54"/>
                <a:gd name="T8" fmla="*/ 54 w 54"/>
                <a:gd name="T9" fmla="*/ 27 h 54"/>
                <a:gd name="T10" fmla="*/ 46 w 54"/>
                <a:gd name="T11" fmla="*/ 46 h 54"/>
                <a:gd name="T12" fmla="*/ 27 w 54"/>
                <a:gd name="T13" fmla="*/ 54 h 54"/>
                <a:gd name="T14" fmla="*/ 8 w 54"/>
                <a:gd name="T15" fmla="*/ 46 h 54"/>
                <a:gd name="T16" fmla="*/ 0 w 54"/>
                <a:gd name="T17" fmla="*/ 27 h 54"/>
                <a:gd name="T18" fmla="*/ 11 w 54"/>
                <a:gd name="T19" fmla="*/ 27 h 54"/>
                <a:gd name="T20" fmla="*/ 16 w 54"/>
                <a:gd name="T21" fmla="*/ 39 h 54"/>
                <a:gd name="T22" fmla="*/ 27 w 54"/>
                <a:gd name="T23" fmla="*/ 44 h 54"/>
                <a:gd name="T24" fmla="*/ 39 w 54"/>
                <a:gd name="T25" fmla="*/ 39 h 54"/>
                <a:gd name="T26" fmla="*/ 43 w 54"/>
                <a:gd name="T27" fmla="*/ 27 h 54"/>
                <a:gd name="T28" fmla="*/ 39 w 54"/>
                <a:gd name="T29" fmla="*/ 14 h 54"/>
                <a:gd name="T30" fmla="*/ 27 w 54"/>
                <a:gd name="T31" fmla="*/ 9 h 54"/>
                <a:gd name="T32" fmla="*/ 16 w 54"/>
                <a:gd name="T33" fmla="*/ 14 h 54"/>
                <a:gd name="T34" fmla="*/ 11 w 54"/>
                <a:gd name="T35"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 h="54">
                  <a:moveTo>
                    <a:pt x="0" y="27"/>
                  </a:moveTo>
                  <a:cubicBezTo>
                    <a:pt x="0" y="19"/>
                    <a:pt x="3" y="12"/>
                    <a:pt x="8" y="7"/>
                  </a:cubicBezTo>
                  <a:cubicBezTo>
                    <a:pt x="13" y="2"/>
                    <a:pt x="20" y="0"/>
                    <a:pt x="27" y="0"/>
                  </a:cubicBezTo>
                  <a:cubicBezTo>
                    <a:pt x="35" y="0"/>
                    <a:pt x="41" y="2"/>
                    <a:pt x="46" y="7"/>
                  </a:cubicBezTo>
                  <a:cubicBezTo>
                    <a:pt x="51" y="12"/>
                    <a:pt x="54" y="19"/>
                    <a:pt x="54" y="27"/>
                  </a:cubicBezTo>
                  <a:cubicBezTo>
                    <a:pt x="54" y="35"/>
                    <a:pt x="51" y="41"/>
                    <a:pt x="46" y="46"/>
                  </a:cubicBezTo>
                  <a:cubicBezTo>
                    <a:pt x="41" y="51"/>
                    <a:pt x="35" y="54"/>
                    <a:pt x="27" y="54"/>
                  </a:cubicBezTo>
                  <a:cubicBezTo>
                    <a:pt x="20" y="54"/>
                    <a:pt x="13" y="51"/>
                    <a:pt x="8" y="46"/>
                  </a:cubicBezTo>
                  <a:cubicBezTo>
                    <a:pt x="3" y="41"/>
                    <a:pt x="0" y="34"/>
                    <a:pt x="0" y="27"/>
                  </a:cubicBezTo>
                  <a:close/>
                  <a:moveTo>
                    <a:pt x="11" y="27"/>
                  </a:moveTo>
                  <a:cubicBezTo>
                    <a:pt x="11" y="32"/>
                    <a:pt x="13" y="36"/>
                    <a:pt x="16" y="39"/>
                  </a:cubicBezTo>
                  <a:cubicBezTo>
                    <a:pt x="19" y="42"/>
                    <a:pt x="23" y="44"/>
                    <a:pt x="27" y="44"/>
                  </a:cubicBezTo>
                  <a:cubicBezTo>
                    <a:pt x="32" y="44"/>
                    <a:pt x="36" y="42"/>
                    <a:pt x="39" y="39"/>
                  </a:cubicBezTo>
                  <a:cubicBezTo>
                    <a:pt x="42" y="36"/>
                    <a:pt x="43" y="31"/>
                    <a:pt x="43" y="27"/>
                  </a:cubicBezTo>
                  <a:cubicBezTo>
                    <a:pt x="43" y="22"/>
                    <a:pt x="42" y="17"/>
                    <a:pt x="39" y="14"/>
                  </a:cubicBezTo>
                  <a:cubicBezTo>
                    <a:pt x="36" y="11"/>
                    <a:pt x="32" y="9"/>
                    <a:pt x="27" y="9"/>
                  </a:cubicBezTo>
                  <a:cubicBezTo>
                    <a:pt x="23" y="9"/>
                    <a:pt x="19" y="11"/>
                    <a:pt x="16" y="14"/>
                  </a:cubicBezTo>
                  <a:cubicBezTo>
                    <a:pt x="13" y="18"/>
                    <a:pt x="11" y="22"/>
                    <a:pt x="11"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69" name="Freeform 61">
              <a:extLst>
                <a:ext uri="{FF2B5EF4-FFF2-40B4-BE49-F238E27FC236}">
                  <a16:creationId xmlns:a16="http://schemas.microsoft.com/office/drawing/2014/main" id="{CB6CEBD9-6A7B-4910-9CB6-2AA64CFD2C8A}"/>
                </a:ext>
              </a:extLst>
            </p:cNvPr>
            <p:cNvSpPr>
              <a:spLocks noEditPoints="1"/>
            </p:cNvSpPr>
            <p:nvPr userDrawn="1"/>
          </p:nvSpPr>
          <p:spPr bwMode="auto">
            <a:xfrm>
              <a:off x="3231" y="2286"/>
              <a:ext cx="147" cy="179"/>
            </a:xfrm>
            <a:custGeom>
              <a:avLst/>
              <a:gdLst>
                <a:gd name="T0" fmla="*/ 9 w 62"/>
                <a:gd name="T1" fmla="*/ 66 h 75"/>
                <a:gd name="T2" fmla="*/ 9 w 62"/>
                <a:gd name="T3" fmla="*/ 10 h 75"/>
                <a:gd name="T4" fmla="*/ 1 w 62"/>
                <a:gd name="T5" fmla="*/ 10 h 75"/>
                <a:gd name="T6" fmla="*/ 1 w 62"/>
                <a:gd name="T7" fmla="*/ 1 h 75"/>
                <a:gd name="T8" fmla="*/ 19 w 62"/>
                <a:gd name="T9" fmla="*/ 1 h 75"/>
                <a:gd name="T10" fmla="*/ 19 w 62"/>
                <a:gd name="T11" fmla="*/ 9 h 75"/>
                <a:gd name="T12" fmla="*/ 37 w 62"/>
                <a:gd name="T13" fmla="*/ 0 h 75"/>
                <a:gd name="T14" fmla="*/ 55 w 62"/>
                <a:gd name="T15" fmla="*/ 8 h 75"/>
                <a:gd name="T16" fmla="*/ 62 w 62"/>
                <a:gd name="T17" fmla="*/ 27 h 75"/>
                <a:gd name="T18" fmla="*/ 55 w 62"/>
                <a:gd name="T19" fmla="*/ 46 h 75"/>
                <a:gd name="T20" fmla="*/ 37 w 62"/>
                <a:gd name="T21" fmla="*/ 54 h 75"/>
                <a:gd name="T22" fmla="*/ 19 w 62"/>
                <a:gd name="T23" fmla="*/ 46 h 75"/>
                <a:gd name="T24" fmla="*/ 19 w 62"/>
                <a:gd name="T25" fmla="*/ 66 h 75"/>
                <a:gd name="T26" fmla="*/ 29 w 62"/>
                <a:gd name="T27" fmla="*/ 66 h 75"/>
                <a:gd name="T28" fmla="*/ 29 w 62"/>
                <a:gd name="T29" fmla="*/ 75 h 75"/>
                <a:gd name="T30" fmla="*/ 0 w 62"/>
                <a:gd name="T31" fmla="*/ 75 h 75"/>
                <a:gd name="T32" fmla="*/ 0 w 62"/>
                <a:gd name="T33" fmla="*/ 66 h 75"/>
                <a:gd name="T34" fmla="*/ 9 w 62"/>
                <a:gd name="T35" fmla="*/ 66 h 75"/>
                <a:gd name="T36" fmla="*/ 19 w 62"/>
                <a:gd name="T37" fmla="*/ 27 h 75"/>
                <a:gd name="T38" fmla="*/ 21 w 62"/>
                <a:gd name="T39" fmla="*/ 35 h 75"/>
                <a:gd name="T40" fmla="*/ 26 w 62"/>
                <a:gd name="T41" fmla="*/ 42 h 75"/>
                <a:gd name="T42" fmla="*/ 35 w 62"/>
                <a:gd name="T43" fmla="*/ 44 h 75"/>
                <a:gd name="T44" fmla="*/ 47 w 62"/>
                <a:gd name="T45" fmla="*/ 40 h 75"/>
                <a:gd name="T46" fmla="*/ 52 w 62"/>
                <a:gd name="T47" fmla="*/ 26 h 75"/>
                <a:gd name="T48" fmla="*/ 47 w 62"/>
                <a:gd name="T49" fmla="*/ 14 h 75"/>
                <a:gd name="T50" fmla="*/ 36 w 62"/>
                <a:gd name="T51" fmla="*/ 9 h 75"/>
                <a:gd name="T52" fmla="*/ 24 w 62"/>
                <a:gd name="T53" fmla="*/ 14 h 75"/>
                <a:gd name="T54" fmla="*/ 19 w 62"/>
                <a:gd name="T55" fmla="*/ 2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2" h="75">
                  <a:moveTo>
                    <a:pt x="9" y="66"/>
                  </a:moveTo>
                  <a:cubicBezTo>
                    <a:pt x="9" y="10"/>
                    <a:pt x="9" y="10"/>
                    <a:pt x="9" y="10"/>
                  </a:cubicBezTo>
                  <a:cubicBezTo>
                    <a:pt x="1" y="10"/>
                    <a:pt x="1" y="10"/>
                    <a:pt x="1" y="10"/>
                  </a:cubicBezTo>
                  <a:cubicBezTo>
                    <a:pt x="1" y="1"/>
                    <a:pt x="1" y="1"/>
                    <a:pt x="1" y="1"/>
                  </a:cubicBezTo>
                  <a:cubicBezTo>
                    <a:pt x="19" y="1"/>
                    <a:pt x="19" y="1"/>
                    <a:pt x="19" y="1"/>
                  </a:cubicBezTo>
                  <a:cubicBezTo>
                    <a:pt x="19" y="9"/>
                    <a:pt x="19" y="9"/>
                    <a:pt x="19" y="9"/>
                  </a:cubicBezTo>
                  <a:cubicBezTo>
                    <a:pt x="24" y="3"/>
                    <a:pt x="30" y="0"/>
                    <a:pt x="37" y="0"/>
                  </a:cubicBezTo>
                  <a:cubicBezTo>
                    <a:pt x="44" y="0"/>
                    <a:pt x="50" y="3"/>
                    <a:pt x="55" y="8"/>
                  </a:cubicBezTo>
                  <a:cubicBezTo>
                    <a:pt x="60" y="13"/>
                    <a:pt x="62" y="19"/>
                    <a:pt x="62" y="27"/>
                  </a:cubicBezTo>
                  <a:cubicBezTo>
                    <a:pt x="62" y="35"/>
                    <a:pt x="60" y="42"/>
                    <a:pt x="55" y="46"/>
                  </a:cubicBezTo>
                  <a:cubicBezTo>
                    <a:pt x="49" y="51"/>
                    <a:pt x="44" y="54"/>
                    <a:pt x="37" y="54"/>
                  </a:cubicBezTo>
                  <a:cubicBezTo>
                    <a:pt x="30" y="54"/>
                    <a:pt x="24" y="51"/>
                    <a:pt x="19" y="46"/>
                  </a:cubicBezTo>
                  <a:cubicBezTo>
                    <a:pt x="19" y="66"/>
                    <a:pt x="19" y="66"/>
                    <a:pt x="19" y="66"/>
                  </a:cubicBezTo>
                  <a:cubicBezTo>
                    <a:pt x="29" y="66"/>
                    <a:pt x="29" y="66"/>
                    <a:pt x="29" y="66"/>
                  </a:cubicBezTo>
                  <a:cubicBezTo>
                    <a:pt x="29" y="75"/>
                    <a:pt x="29" y="75"/>
                    <a:pt x="29" y="75"/>
                  </a:cubicBezTo>
                  <a:cubicBezTo>
                    <a:pt x="0" y="75"/>
                    <a:pt x="0" y="75"/>
                    <a:pt x="0" y="75"/>
                  </a:cubicBezTo>
                  <a:cubicBezTo>
                    <a:pt x="0" y="66"/>
                    <a:pt x="0" y="66"/>
                    <a:pt x="0" y="66"/>
                  </a:cubicBezTo>
                  <a:lnTo>
                    <a:pt x="9" y="66"/>
                  </a:lnTo>
                  <a:close/>
                  <a:moveTo>
                    <a:pt x="19" y="27"/>
                  </a:moveTo>
                  <a:cubicBezTo>
                    <a:pt x="19" y="30"/>
                    <a:pt x="20" y="33"/>
                    <a:pt x="21" y="35"/>
                  </a:cubicBezTo>
                  <a:cubicBezTo>
                    <a:pt x="22" y="38"/>
                    <a:pt x="24" y="40"/>
                    <a:pt x="26" y="42"/>
                  </a:cubicBezTo>
                  <a:cubicBezTo>
                    <a:pt x="29" y="44"/>
                    <a:pt x="32" y="44"/>
                    <a:pt x="35" y="44"/>
                  </a:cubicBezTo>
                  <a:cubicBezTo>
                    <a:pt x="40" y="44"/>
                    <a:pt x="44" y="43"/>
                    <a:pt x="47" y="40"/>
                  </a:cubicBezTo>
                  <a:cubicBezTo>
                    <a:pt x="50" y="36"/>
                    <a:pt x="52" y="32"/>
                    <a:pt x="52" y="26"/>
                  </a:cubicBezTo>
                  <a:cubicBezTo>
                    <a:pt x="52" y="21"/>
                    <a:pt x="50" y="17"/>
                    <a:pt x="47" y="14"/>
                  </a:cubicBezTo>
                  <a:cubicBezTo>
                    <a:pt x="44" y="11"/>
                    <a:pt x="40" y="9"/>
                    <a:pt x="36" y="9"/>
                  </a:cubicBezTo>
                  <a:cubicBezTo>
                    <a:pt x="31" y="9"/>
                    <a:pt x="27" y="11"/>
                    <a:pt x="24" y="14"/>
                  </a:cubicBezTo>
                  <a:cubicBezTo>
                    <a:pt x="21" y="17"/>
                    <a:pt x="19" y="22"/>
                    <a:pt x="19"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70" name="Freeform 62">
              <a:extLst>
                <a:ext uri="{FF2B5EF4-FFF2-40B4-BE49-F238E27FC236}">
                  <a16:creationId xmlns:a16="http://schemas.microsoft.com/office/drawing/2014/main" id="{7090D84C-677F-4A21-81A1-C0DF9AE065D6}"/>
                </a:ext>
              </a:extLst>
            </p:cNvPr>
            <p:cNvSpPr>
              <a:spLocks/>
            </p:cNvSpPr>
            <p:nvPr userDrawn="1"/>
          </p:nvSpPr>
          <p:spPr bwMode="auto">
            <a:xfrm>
              <a:off x="3378" y="2289"/>
              <a:ext cx="140" cy="123"/>
            </a:xfrm>
            <a:custGeom>
              <a:avLst/>
              <a:gdLst>
                <a:gd name="T0" fmla="*/ 59 w 140"/>
                <a:gd name="T1" fmla="*/ 123 h 123"/>
                <a:gd name="T2" fmla="*/ 21 w 140"/>
                <a:gd name="T3" fmla="*/ 21 h 123"/>
                <a:gd name="T4" fmla="*/ 0 w 140"/>
                <a:gd name="T5" fmla="*/ 21 h 123"/>
                <a:gd name="T6" fmla="*/ 0 w 140"/>
                <a:gd name="T7" fmla="*/ 0 h 123"/>
                <a:gd name="T8" fmla="*/ 59 w 140"/>
                <a:gd name="T9" fmla="*/ 0 h 123"/>
                <a:gd name="T10" fmla="*/ 59 w 140"/>
                <a:gd name="T11" fmla="*/ 21 h 123"/>
                <a:gd name="T12" fmla="*/ 45 w 140"/>
                <a:gd name="T13" fmla="*/ 21 h 123"/>
                <a:gd name="T14" fmla="*/ 71 w 140"/>
                <a:gd name="T15" fmla="*/ 90 h 123"/>
                <a:gd name="T16" fmla="*/ 97 w 140"/>
                <a:gd name="T17" fmla="*/ 21 h 123"/>
                <a:gd name="T18" fmla="*/ 81 w 140"/>
                <a:gd name="T19" fmla="*/ 21 h 123"/>
                <a:gd name="T20" fmla="*/ 81 w 140"/>
                <a:gd name="T21" fmla="*/ 0 h 123"/>
                <a:gd name="T22" fmla="*/ 140 w 140"/>
                <a:gd name="T23" fmla="*/ 0 h 123"/>
                <a:gd name="T24" fmla="*/ 140 w 140"/>
                <a:gd name="T25" fmla="*/ 21 h 123"/>
                <a:gd name="T26" fmla="*/ 121 w 140"/>
                <a:gd name="T27" fmla="*/ 21 h 123"/>
                <a:gd name="T28" fmla="*/ 83 w 140"/>
                <a:gd name="T29" fmla="*/ 123 h 123"/>
                <a:gd name="T30" fmla="*/ 59 w 140"/>
                <a:gd name="T31"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0" h="123">
                  <a:moveTo>
                    <a:pt x="59" y="123"/>
                  </a:moveTo>
                  <a:lnTo>
                    <a:pt x="21" y="21"/>
                  </a:lnTo>
                  <a:lnTo>
                    <a:pt x="0" y="21"/>
                  </a:lnTo>
                  <a:lnTo>
                    <a:pt x="0" y="0"/>
                  </a:lnTo>
                  <a:lnTo>
                    <a:pt x="59" y="0"/>
                  </a:lnTo>
                  <a:lnTo>
                    <a:pt x="59" y="21"/>
                  </a:lnTo>
                  <a:lnTo>
                    <a:pt x="45" y="21"/>
                  </a:lnTo>
                  <a:lnTo>
                    <a:pt x="71" y="90"/>
                  </a:lnTo>
                  <a:lnTo>
                    <a:pt x="97" y="21"/>
                  </a:lnTo>
                  <a:lnTo>
                    <a:pt x="81" y="21"/>
                  </a:lnTo>
                  <a:lnTo>
                    <a:pt x="81" y="0"/>
                  </a:lnTo>
                  <a:lnTo>
                    <a:pt x="140" y="0"/>
                  </a:lnTo>
                  <a:lnTo>
                    <a:pt x="140" y="21"/>
                  </a:lnTo>
                  <a:lnTo>
                    <a:pt x="121" y="21"/>
                  </a:lnTo>
                  <a:lnTo>
                    <a:pt x="83" y="123"/>
                  </a:lnTo>
                  <a:lnTo>
                    <a:pt x="59" y="1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71" name="Freeform 63">
              <a:extLst>
                <a:ext uri="{FF2B5EF4-FFF2-40B4-BE49-F238E27FC236}">
                  <a16:creationId xmlns:a16="http://schemas.microsoft.com/office/drawing/2014/main" id="{C5C9EFE6-90B6-4B62-8019-178D9D6DACE6}"/>
                </a:ext>
              </a:extLst>
            </p:cNvPr>
            <p:cNvSpPr>
              <a:spLocks noEditPoints="1"/>
            </p:cNvSpPr>
            <p:nvPr userDrawn="1"/>
          </p:nvSpPr>
          <p:spPr bwMode="auto">
            <a:xfrm>
              <a:off x="3518" y="2286"/>
              <a:ext cx="121" cy="126"/>
            </a:xfrm>
            <a:custGeom>
              <a:avLst/>
              <a:gdLst>
                <a:gd name="T0" fmla="*/ 51 w 51"/>
                <a:gd name="T1" fmla="*/ 43 h 53"/>
                <a:gd name="T2" fmla="*/ 51 w 51"/>
                <a:gd name="T3" fmla="*/ 52 h 53"/>
                <a:gd name="T4" fmla="*/ 33 w 51"/>
                <a:gd name="T5" fmla="*/ 52 h 53"/>
                <a:gd name="T6" fmla="*/ 33 w 51"/>
                <a:gd name="T7" fmla="*/ 46 h 53"/>
                <a:gd name="T8" fmla="*/ 17 w 51"/>
                <a:gd name="T9" fmla="*/ 53 h 53"/>
                <a:gd name="T10" fmla="*/ 5 w 51"/>
                <a:gd name="T11" fmla="*/ 48 h 53"/>
                <a:gd name="T12" fmla="*/ 0 w 51"/>
                <a:gd name="T13" fmla="*/ 37 h 53"/>
                <a:gd name="T14" fmla="*/ 5 w 51"/>
                <a:gd name="T15" fmla="*/ 25 h 53"/>
                <a:gd name="T16" fmla="*/ 19 w 51"/>
                <a:gd name="T17" fmla="*/ 20 h 53"/>
                <a:gd name="T18" fmla="*/ 32 w 51"/>
                <a:gd name="T19" fmla="*/ 25 h 53"/>
                <a:gd name="T20" fmla="*/ 32 w 51"/>
                <a:gd name="T21" fmla="*/ 20 h 53"/>
                <a:gd name="T22" fmla="*/ 32 w 51"/>
                <a:gd name="T23" fmla="*/ 14 h 53"/>
                <a:gd name="T24" fmla="*/ 28 w 51"/>
                <a:gd name="T25" fmla="*/ 10 h 53"/>
                <a:gd name="T26" fmla="*/ 21 w 51"/>
                <a:gd name="T27" fmla="*/ 8 h 53"/>
                <a:gd name="T28" fmla="*/ 10 w 51"/>
                <a:gd name="T29" fmla="*/ 14 h 53"/>
                <a:gd name="T30" fmla="*/ 1 w 51"/>
                <a:gd name="T31" fmla="*/ 12 h 53"/>
                <a:gd name="T32" fmla="*/ 23 w 51"/>
                <a:gd name="T33" fmla="*/ 0 h 53"/>
                <a:gd name="T34" fmla="*/ 33 w 51"/>
                <a:gd name="T35" fmla="*/ 1 h 53"/>
                <a:gd name="T36" fmla="*/ 39 w 51"/>
                <a:gd name="T37" fmla="*/ 5 h 53"/>
                <a:gd name="T38" fmla="*/ 42 w 51"/>
                <a:gd name="T39" fmla="*/ 10 h 53"/>
                <a:gd name="T40" fmla="*/ 42 w 51"/>
                <a:gd name="T41" fmla="*/ 20 h 53"/>
                <a:gd name="T42" fmla="*/ 42 w 51"/>
                <a:gd name="T43" fmla="*/ 43 h 53"/>
                <a:gd name="T44" fmla="*/ 51 w 51"/>
                <a:gd name="T45" fmla="*/ 43 h 53"/>
                <a:gd name="T46" fmla="*/ 32 w 51"/>
                <a:gd name="T47" fmla="*/ 33 h 53"/>
                <a:gd name="T48" fmla="*/ 19 w 51"/>
                <a:gd name="T49" fmla="*/ 28 h 53"/>
                <a:gd name="T50" fmla="*/ 12 w 51"/>
                <a:gd name="T51" fmla="*/ 30 h 53"/>
                <a:gd name="T52" fmla="*/ 9 w 51"/>
                <a:gd name="T53" fmla="*/ 37 h 53"/>
                <a:gd name="T54" fmla="*/ 12 w 51"/>
                <a:gd name="T55" fmla="*/ 43 h 53"/>
                <a:gd name="T56" fmla="*/ 19 w 51"/>
                <a:gd name="T57" fmla="*/ 45 h 53"/>
                <a:gd name="T58" fmla="*/ 32 w 51"/>
                <a:gd name="T59" fmla="*/ 39 h 53"/>
                <a:gd name="T60" fmla="*/ 32 w 51"/>
                <a:gd name="T61" fmla="*/ 3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1" h="53">
                  <a:moveTo>
                    <a:pt x="51" y="43"/>
                  </a:moveTo>
                  <a:cubicBezTo>
                    <a:pt x="51" y="52"/>
                    <a:pt x="51" y="52"/>
                    <a:pt x="51" y="52"/>
                  </a:cubicBezTo>
                  <a:cubicBezTo>
                    <a:pt x="33" y="52"/>
                    <a:pt x="33" y="52"/>
                    <a:pt x="33" y="52"/>
                  </a:cubicBezTo>
                  <a:cubicBezTo>
                    <a:pt x="33" y="46"/>
                    <a:pt x="33" y="46"/>
                    <a:pt x="33" y="46"/>
                  </a:cubicBezTo>
                  <a:cubicBezTo>
                    <a:pt x="29" y="51"/>
                    <a:pt x="23" y="53"/>
                    <a:pt x="17" y="53"/>
                  </a:cubicBezTo>
                  <a:cubicBezTo>
                    <a:pt x="13" y="53"/>
                    <a:pt x="8" y="51"/>
                    <a:pt x="5" y="48"/>
                  </a:cubicBezTo>
                  <a:cubicBezTo>
                    <a:pt x="2" y="45"/>
                    <a:pt x="0" y="41"/>
                    <a:pt x="0" y="37"/>
                  </a:cubicBezTo>
                  <a:cubicBezTo>
                    <a:pt x="0" y="32"/>
                    <a:pt x="2" y="28"/>
                    <a:pt x="5" y="25"/>
                  </a:cubicBezTo>
                  <a:cubicBezTo>
                    <a:pt x="9" y="22"/>
                    <a:pt x="13" y="20"/>
                    <a:pt x="19" y="20"/>
                  </a:cubicBezTo>
                  <a:cubicBezTo>
                    <a:pt x="23" y="20"/>
                    <a:pt x="28" y="22"/>
                    <a:pt x="32" y="25"/>
                  </a:cubicBezTo>
                  <a:cubicBezTo>
                    <a:pt x="32" y="20"/>
                    <a:pt x="32" y="20"/>
                    <a:pt x="32" y="20"/>
                  </a:cubicBezTo>
                  <a:cubicBezTo>
                    <a:pt x="32" y="17"/>
                    <a:pt x="32" y="15"/>
                    <a:pt x="32" y="14"/>
                  </a:cubicBezTo>
                  <a:cubicBezTo>
                    <a:pt x="31" y="12"/>
                    <a:pt x="30" y="11"/>
                    <a:pt x="28" y="10"/>
                  </a:cubicBezTo>
                  <a:cubicBezTo>
                    <a:pt x="26" y="9"/>
                    <a:pt x="24" y="8"/>
                    <a:pt x="21" y="8"/>
                  </a:cubicBezTo>
                  <a:cubicBezTo>
                    <a:pt x="16" y="8"/>
                    <a:pt x="12" y="10"/>
                    <a:pt x="10" y="14"/>
                  </a:cubicBezTo>
                  <a:cubicBezTo>
                    <a:pt x="1" y="12"/>
                    <a:pt x="1" y="12"/>
                    <a:pt x="1" y="12"/>
                  </a:cubicBezTo>
                  <a:cubicBezTo>
                    <a:pt x="5" y="4"/>
                    <a:pt x="12" y="0"/>
                    <a:pt x="23" y="0"/>
                  </a:cubicBezTo>
                  <a:cubicBezTo>
                    <a:pt x="26" y="0"/>
                    <a:pt x="30" y="0"/>
                    <a:pt x="33" y="1"/>
                  </a:cubicBezTo>
                  <a:cubicBezTo>
                    <a:pt x="35" y="2"/>
                    <a:pt x="37" y="4"/>
                    <a:pt x="39" y="5"/>
                  </a:cubicBezTo>
                  <a:cubicBezTo>
                    <a:pt x="40" y="7"/>
                    <a:pt x="41" y="9"/>
                    <a:pt x="42" y="10"/>
                  </a:cubicBezTo>
                  <a:cubicBezTo>
                    <a:pt x="42" y="12"/>
                    <a:pt x="42" y="15"/>
                    <a:pt x="42" y="20"/>
                  </a:cubicBezTo>
                  <a:cubicBezTo>
                    <a:pt x="42" y="43"/>
                    <a:pt x="42" y="43"/>
                    <a:pt x="42" y="43"/>
                  </a:cubicBezTo>
                  <a:lnTo>
                    <a:pt x="51" y="43"/>
                  </a:lnTo>
                  <a:close/>
                  <a:moveTo>
                    <a:pt x="32" y="33"/>
                  </a:moveTo>
                  <a:cubicBezTo>
                    <a:pt x="28" y="30"/>
                    <a:pt x="24" y="28"/>
                    <a:pt x="19" y="28"/>
                  </a:cubicBezTo>
                  <a:cubicBezTo>
                    <a:pt x="16" y="28"/>
                    <a:pt x="14" y="29"/>
                    <a:pt x="12" y="30"/>
                  </a:cubicBezTo>
                  <a:cubicBezTo>
                    <a:pt x="10" y="32"/>
                    <a:pt x="9" y="34"/>
                    <a:pt x="9" y="37"/>
                  </a:cubicBezTo>
                  <a:cubicBezTo>
                    <a:pt x="9" y="39"/>
                    <a:pt x="10" y="41"/>
                    <a:pt x="12" y="43"/>
                  </a:cubicBezTo>
                  <a:cubicBezTo>
                    <a:pt x="14" y="44"/>
                    <a:pt x="16" y="45"/>
                    <a:pt x="19" y="45"/>
                  </a:cubicBezTo>
                  <a:cubicBezTo>
                    <a:pt x="23" y="45"/>
                    <a:pt x="28" y="43"/>
                    <a:pt x="32" y="39"/>
                  </a:cubicBezTo>
                  <a:lnTo>
                    <a:pt x="32" y="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72" name="Freeform 64">
              <a:extLst>
                <a:ext uri="{FF2B5EF4-FFF2-40B4-BE49-F238E27FC236}">
                  <a16:creationId xmlns:a16="http://schemas.microsoft.com/office/drawing/2014/main" id="{0DAA1F5E-A6E1-4CBC-9B45-72499FF81F83}"/>
                </a:ext>
              </a:extLst>
            </p:cNvPr>
            <p:cNvSpPr>
              <a:spLocks/>
            </p:cNvSpPr>
            <p:nvPr userDrawn="1"/>
          </p:nvSpPr>
          <p:spPr bwMode="auto">
            <a:xfrm>
              <a:off x="3642" y="2286"/>
              <a:ext cx="140" cy="124"/>
            </a:xfrm>
            <a:custGeom>
              <a:avLst/>
              <a:gdLst>
                <a:gd name="T0" fmla="*/ 19 w 59"/>
                <a:gd name="T1" fmla="*/ 1 h 52"/>
                <a:gd name="T2" fmla="*/ 19 w 59"/>
                <a:gd name="T3" fmla="*/ 7 h 52"/>
                <a:gd name="T4" fmla="*/ 37 w 59"/>
                <a:gd name="T5" fmla="*/ 0 h 52"/>
                <a:gd name="T6" fmla="*/ 45 w 59"/>
                <a:gd name="T7" fmla="*/ 3 h 52"/>
                <a:gd name="T8" fmla="*/ 49 w 59"/>
                <a:gd name="T9" fmla="*/ 8 h 52"/>
                <a:gd name="T10" fmla="*/ 50 w 59"/>
                <a:gd name="T11" fmla="*/ 18 h 52"/>
                <a:gd name="T12" fmla="*/ 50 w 59"/>
                <a:gd name="T13" fmla="*/ 43 h 52"/>
                <a:gd name="T14" fmla="*/ 59 w 59"/>
                <a:gd name="T15" fmla="*/ 43 h 52"/>
                <a:gd name="T16" fmla="*/ 59 w 59"/>
                <a:gd name="T17" fmla="*/ 52 h 52"/>
                <a:gd name="T18" fmla="*/ 40 w 59"/>
                <a:gd name="T19" fmla="*/ 52 h 52"/>
                <a:gd name="T20" fmla="*/ 40 w 59"/>
                <a:gd name="T21" fmla="*/ 19 h 52"/>
                <a:gd name="T22" fmla="*/ 39 w 59"/>
                <a:gd name="T23" fmla="*/ 11 h 52"/>
                <a:gd name="T24" fmla="*/ 34 w 59"/>
                <a:gd name="T25" fmla="*/ 9 h 52"/>
                <a:gd name="T26" fmla="*/ 19 w 59"/>
                <a:gd name="T27" fmla="*/ 16 h 52"/>
                <a:gd name="T28" fmla="*/ 19 w 59"/>
                <a:gd name="T29" fmla="*/ 43 h 52"/>
                <a:gd name="T30" fmla="*/ 28 w 59"/>
                <a:gd name="T31" fmla="*/ 43 h 52"/>
                <a:gd name="T32" fmla="*/ 28 w 59"/>
                <a:gd name="T33" fmla="*/ 52 h 52"/>
                <a:gd name="T34" fmla="*/ 0 w 59"/>
                <a:gd name="T35" fmla="*/ 52 h 52"/>
                <a:gd name="T36" fmla="*/ 0 w 59"/>
                <a:gd name="T37" fmla="*/ 43 h 52"/>
                <a:gd name="T38" fmla="*/ 9 w 59"/>
                <a:gd name="T39" fmla="*/ 43 h 52"/>
                <a:gd name="T40" fmla="*/ 9 w 59"/>
                <a:gd name="T41" fmla="*/ 10 h 52"/>
                <a:gd name="T42" fmla="*/ 0 w 59"/>
                <a:gd name="T43" fmla="*/ 10 h 52"/>
                <a:gd name="T44" fmla="*/ 0 w 59"/>
                <a:gd name="T45" fmla="*/ 1 h 52"/>
                <a:gd name="T46" fmla="*/ 19 w 59"/>
                <a:gd name="T47" fmla="*/ 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9" h="52">
                  <a:moveTo>
                    <a:pt x="19" y="1"/>
                  </a:moveTo>
                  <a:cubicBezTo>
                    <a:pt x="19" y="7"/>
                    <a:pt x="19" y="7"/>
                    <a:pt x="19" y="7"/>
                  </a:cubicBezTo>
                  <a:cubicBezTo>
                    <a:pt x="26" y="3"/>
                    <a:pt x="32" y="0"/>
                    <a:pt x="37" y="0"/>
                  </a:cubicBezTo>
                  <a:cubicBezTo>
                    <a:pt x="40" y="0"/>
                    <a:pt x="43" y="1"/>
                    <a:pt x="45" y="3"/>
                  </a:cubicBezTo>
                  <a:cubicBezTo>
                    <a:pt x="47" y="4"/>
                    <a:pt x="49" y="6"/>
                    <a:pt x="49" y="8"/>
                  </a:cubicBezTo>
                  <a:cubicBezTo>
                    <a:pt x="50" y="11"/>
                    <a:pt x="50" y="14"/>
                    <a:pt x="50" y="18"/>
                  </a:cubicBezTo>
                  <a:cubicBezTo>
                    <a:pt x="50" y="43"/>
                    <a:pt x="50" y="43"/>
                    <a:pt x="50" y="43"/>
                  </a:cubicBezTo>
                  <a:cubicBezTo>
                    <a:pt x="59" y="43"/>
                    <a:pt x="59" y="43"/>
                    <a:pt x="59" y="43"/>
                  </a:cubicBezTo>
                  <a:cubicBezTo>
                    <a:pt x="59" y="52"/>
                    <a:pt x="59" y="52"/>
                    <a:pt x="59" y="52"/>
                  </a:cubicBezTo>
                  <a:cubicBezTo>
                    <a:pt x="40" y="52"/>
                    <a:pt x="40" y="52"/>
                    <a:pt x="40" y="52"/>
                  </a:cubicBezTo>
                  <a:cubicBezTo>
                    <a:pt x="40" y="19"/>
                    <a:pt x="40" y="19"/>
                    <a:pt x="40" y="19"/>
                  </a:cubicBezTo>
                  <a:cubicBezTo>
                    <a:pt x="40" y="15"/>
                    <a:pt x="40" y="12"/>
                    <a:pt x="39" y="11"/>
                  </a:cubicBezTo>
                  <a:cubicBezTo>
                    <a:pt x="37" y="10"/>
                    <a:pt x="36" y="9"/>
                    <a:pt x="34" y="9"/>
                  </a:cubicBezTo>
                  <a:cubicBezTo>
                    <a:pt x="30" y="9"/>
                    <a:pt x="25" y="12"/>
                    <a:pt x="19" y="16"/>
                  </a:cubicBezTo>
                  <a:cubicBezTo>
                    <a:pt x="19" y="43"/>
                    <a:pt x="19" y="43"/>
                    <a:pt x="19" y="43"/>
                  </a:cubicBezTo>
                  <a:cubicBezTo>
                    <a:pt x="28" y="43"/>
                    <a:pt x="28" y="43"/>
                    <a:pt x="28" y="43"/>
                  </a:cubicBezTo>
                  <a:cubicBezTo>
                    <a:pt x="28" y="52"/>
                    <a:pt x="28" y="52"/>
                    <a:pt x="28" y="52"/>
                  </a:cubicBezTo>
                  <a:cubicBezTo>
                    <a:pt x="0" y="52"/>
                    <a:pt x="0" y="52"/>
                    <a:pt x="0" y="52"/>
                  </a:cubicBezTo>
                  <a:cubicBezTo>
                    <a:pt x="0" y="43"/>
                    <a:pt x="0" y="43"/>
                    <a:pt x="0" y="43"/>
                  </a:cubicBezTo>
                  <a:cubicBezTo>
                    <a:pt x="9" y="43"/>
                    <a:pt x="9" y="43"/>
                    <a:pt x="9" y="43"/>
                  </a:cubicBezTo>
                  <a:cubicBezTo>
                    <a:pt x="9" y="10"/>
                    <a:pt x="9" y="10"/>
                    <a:pt x="9" y="10"/>
                  </a:cubicBezTo>
                  <a:cubicBezTo>
                    <a:pt x="0" y="10"/>
                    <a:pt x="0" y="10"/>
                    <a:pt x="0" y="10"/>
                  </a:cubicBezTo>
                  <a:cubicBezTo>
                    <a:pt x="0" y="1"/>
                    <a:pt x="0" y="1"/>
                    <a:pt x="0" y="1"/>
                  </a:cubicBezTo>
                  <a:lnTo>
                    <a:pt x="19"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73" name="Freeform 65">
              <a:extLst>
                <a:ext uri="{FF2B5EF4-FFF2-40B4-BE49-F238E27FC236}">
                  <a16:creationId xmlns:a16="http://schemas.microsoft.com/office/drawing/2014/main" id="{4FC31CAB-6E82-4F3E-B850-661337BDB33C}"/>
                </a:ext>
              </a:extLst>
            </p:cNvPr>
            <p:cNvSpPr>
              <a:spLocks noEditPoints="1"/>
            </p:cNvSpPr>
            <p:nvPr userDrawn="1"/>
          </p:nvSpPr>
          <p:spPr bwMode="auto">
            <a:xfrm>
              <a:off x="3784" y="2286"/>
              <a:ext cx="150" cy="181"/>
            </a:xfrm>
            <a:custGeom>
              <a:avLst/>
              <a:gdLst>
                <a:gd name="T0" fmla="*/ 63 w 63"/>
                <a:gd name="T1" fmla="*/ 1 h 76"/>
                <a:gd name="T2" fmla="*/ 63 w 63"/>
                <a:gd name="T3" fmla="*/ 10 h 76"/>
                <a:gd name="T4" fmla="*/ 54 w 63"/>
                <a:gd name="T5" fmla="*/ 10 h 76"/>
                <a:gd name="T6" fmla="*/ 54 w 63"/>
                <a:gd name="T7" fmla="*/ 48 h 76"/>
                <a:gd name="T8" fmla="*/ 53 w 63"/>
                <a:gd name="T9" fmla="*/ 59 h 76"/>
                <a:gd name="T10" fmla="*/ 49 w 63"/>
                <a:gd name="T11" fmla="*/ 67 h 76"/>
                <a:gd name="T12" fmla="*/ 40 w 63"/>
                <a:gd name="T13" fmla="*/ 73 h 76"/>
                <a:gd name="T14" fmla="*/ 26 w 63"/>
                <a:gd name="T15" fmla="*/ 76 h 76"/>
                <a:gd name="T16" fmla="*/ 6 w 63"/>
                <a:gd name="T17" fmla="*/ 69 h 76"/>
                <a:gd name="T18" fmla="*/ 13 w 63"/>
                <a:gd name="T19" fmla="*/ 62 h 76"/>
                <a:gd name="T20" fmla="*/ 27 w 63"/>
                <a:gd name="T21" fmla="*/ 67 h 76"/>
                <a:gd name="T22" fmla="*/ 35 w 63"/>
                <a:gd name="T23" fmla="*/ 66 h 76"/>
                <a:gd name="T24" fmla="*/ 41 w 63"/>
                <a:gd name="T25" fmla="*/ 62 h 76"/>
                <a:gd name="T26" fmla="*/ 43 w 63"/>
                <a:gd name="T27" fmla="*/ 57 h 76"/>
                <a:gd name="T28" fmla="*/ 44 w 63"/>
                <a:gd name="T29" fmla="*/ 50 h 76"/>
                <a:gd name="T30" fmla="*/ 44 w 63"/>
                <a:gd name="T31" fmla="*/ 45 h 76"/>
                <a:gd name="T32" fmla="*/ 36 w 63"/>
                <a:gd name="T33" fmla="*/ 51 h 76"/>
                <a:gd name="T34" fmla="*/ 25 w 63"/>
                <a:gd name="T35" fmla="*/ 54 h 76"/>
                <a:gd name="T36" fmla="*/ 7 w 63"/>
                <a:gd name="T37" fmla="*/ 46 h 76"/>
                <a:gd name="T38" fmla="*/ 0 w 63"/>
                <a:gd name="T39" fmla="*/ 27 h 76"/>
                <a:gd name="T40" fmla="*/ 8 w 63"/>
                <a:gd name="T41" fmla="*/ 8 h 76"/>
                <a:gd name="T42" fmla="*/ 26 w 63"/>
                <a:gd name="T43" fmla="*/ 0 h 76"/>
                <a:gd name="T44" fmla="*/ 44 w 63"/>
                <a:gd name="T45" fmla="*/ 8 h 76"/>
                <a:gd name="T46" fmla="*/ 44 w 63"/>
                <a:gd name="T47" fmla="*/ 1 h 76"/>
                <a:gd name="T48" fmla="*/ 63 w 63"/>
                <a:gd name="T49" fmla="*/ 1 h 76"/>
                <a:gd name="T50" fmla="*/ 11 w 63"/>
                <a:gd name="T51" fmla="*/ 27 h 76"/>
                <a:gd name="T52" fmla="*/ 16 w 63"/>
                <a:gd name="T53" fmla="*/ 40 h 76"/>
                <a:gd name="T54" fmla="*/ 27 w 63"/>
                <a:gd name="T55" fmla="*/ 45 h 76"/>
                <a:gd name="T56" fmla="*/ 39 w 63"/>
                <a:gd name="T57" fmla="*/ 40 h 76"/>
                <a:gd name="T58" fmla="*/ 44 w 63"/>
                <a:gd name="T59" fmla="*/ 27 h 76"/>
                <a:gd name="T60" fmla="*/ 39 w 63"/>
                <a:gd name="T61" fmla="*/ 14 h 76"/>
                <a:gd name="T62" fmla="*/ 27 w 63"/>
                <a:gd name="T63" fmla="*/ 10 h 76"/>
                <a:gd name="T64" fmla="*/ 16 w 63"/>
                <a:gd name="T65" fmla="*/ 14 h 76"/>
                <a:gd name="T66" fmla="*/ 11 w 63"/>
                <a:gd name="T67" fmla="*/ 2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3" h="76">
                  <a:moveTo>
                    <a:pt x="63" y="1"/>
                  </a:moveTo>
                  <a:cubicBezTo>
                    <a:pt x="63" y="10"/>
                    <a:pt x="63" y="10"/>
                    <a:pt x="63" y="10"/>
                  </a:cubicBezTo>
                  <a:cubicBezTo>
                    <a:pt x="54" y="10"/>
                    <a:pt x="54" y="10"/>
                    <a:pt x="54" y="10"/>
                  </a:cubicBezTo>
                  <a:cubicBezTo>
                    <a:pt x="54" y="48"/>
                    <a:pt x="54" y="48"/>
                    <a:pt x="54" y="48"/>
                  </a:cubicBezTo>
                  <a:cubicBezTo>
                    <a:pt x="54" y="53"/>
                    <a:pt x="53" y="57"/>
                    <a:pt x="53" y="59"/>
                  </a:cubicBezTo>
                  <a:cubicBezTo>
                    <a:pt x="52" y="62"/>
                    <a:pt x="51" y="64"/>
                    <a:pt x="49" y="67"/>
                  </a:cubicBezTo>
                  <a:cubicBezTo>
                    <a:pt x="47" y="70"/>
                    <a:pt x="44" y="72"/>
                    <a:pt x="40" y="73"/>
                  </a:cubicBezTo>
                  <a:cubicBezTo>
                    <a:pt x="36" y="75"/>
                    <a:pt x="31" y="76"/>
                    <a:pt x="26" y="76"/>
                  </a:cubicBezTo>
                  <a:cubicBezTo>
                    <a:pt x="19" y="76"/>
                    <a:pt x="12" y="74"/>
                    <a:pt x="6" y="69"/>
                  </a:cubicBezTo>
                  <a:cubicBezTo>
                    <a:pt x="13" y="62"/>
                    <a:pt x="13" y="62"/>
                    <a:pt x="13" y="62"/>
                  </a:cubicBezTo>
                  <a:cubicBezTo>
                    <a:pt x="17" y="65"/>
                    <a:pt x="22" y="67"/>
                    <a:pt x="27" y="67"/>
                  </a:cubicBezTo>
                  <a:cubicBezTo>
                    <a:pt x="30" y="67"/>
                    <a:pt x="33" y="67"/>
                    <a:pt x="35" y="66"/>
                  </a:cubicBezTo>
                  <a:cubicBezTo>
                    <a:pt x="38" y="64"/>
                    <a:pt x="40" y="63"/>
                    <a:pt x="41" y="62"/>
                  </a:cubicBezTo>
                  <a:cubicBezTo>
                    <a:pt x="42" y="60"/>
                    <a:pt x="43" y="58"/>
                    <a:pt x="43" y="57"/>
                  </a:cubicBezTo>
                  <a:cubicBezTo>
                    <a:pt x="43" y="56"/>
                    <a:pt x="44" y="53"/>
                    <a:pt x="44" y="50"/>
                  </a:cubicBezTo>
                  <a:cubicBezTo>
                    <a:pt x="44" y="45"/>
                    <a:pt x="44" y="45"/>
                    <a:pt x="44" y="45"/>
                  </a:cubicBezTo>
                  <a:cubicBezTo>
                    <a:pt x="42" y="47"/>
                    <a:pt x="40" y="49"/>
                    <a:pt x="36" y="51"/>
                  </a:cubicBezTo>
                  <a:cubicBezTo>
                    <a:pt x="33" y="53"/>
                    <a:pt x="29" y="54"/>
                    <a:pt x="25" y="54"/>
                  </a:cubicBezTo>
                  <a:cubicBezTo>
                    <a:pt x="18" y="54"/>
                    <a:pt x="12" y="51"/>
                    <a:pt x="7" y="46"/>
                  </a:cubicBezTo>
                  <a:cubicBezTo>
                    <a:pt x="3" y="41"/>
                    <a:pt x="0" y="35"/>
                    <a:pt x="0" y="27"/>
                  </a:cubicBezTo>
                  <a:cubicBezTo>
                    <a:pt x="0" y="19"/>
                    <a:pt x="3" y="13"/>
                    <a:pt x="8" y="8"/>
                  </a:cubicBezTo>
                  <a:cubicBezTo>
                    <a:pt x="13" y="3"/>
                    <a:pt x="19" y="0"/>
                    <a:pt x="26" y="0"/>
                  </a:cubicBezTo>
                  <a:cubicBezTo>
                    <a:pt x="32" y="0"/>
                    <a:pt x="38" y="3"/>
                    <a:pt x="44" y="8"/>
                  </a:cubicBezTo>
                  <a:cubicBezTo>
                    <a:pt x="44" y="1"/>
                    <a:pt x="44" y="1"/>
                    <a:pt x="44" y="1"/>
                  </a:cubicBezTo>
                  <a:lnTo>
                    <a:pt x="63" y="1"/>
                  </a:lnTo>
                  <a:close/>
                  <a:moveTo>
                    <a:pt x="11" y="27"/>
                  </a:moveTo>
                  <a:cubicBezTo>
                    <a:pt x="11" y="32"/>
                    <a:pt x="13" y="36"/>
                    <a:pt x="16" y="40"/>
                  </a:cubicBezTo>
                  <a:cubicBezTo>
                    <a:pt x="19" y="43"/>
                    <a:pt x="22" y="45"/>
                    <a:pt x="27" y="45"/>
                  </a:cubicBezTo>
                  <a:cubicBezTo>
                    <a:pt x="32" y="45"/>
                    <a:pt x="36" y="43"/>
                    <a:pt x="39" y="40"/>
                  </a:cubicBezTo>
                  <a:cubicBezTo>
                    <a:pt x="42" y="36"/>
                    <a:pt x="44" y="32"/>
                    <a:pt x="44" y="27"/>
                  </a:cubicBezTo>
                  <a:cubicBezTo>
                    <a:pt x="44" y="22"/>
                    <a:pt x="42" y="18"/>
                    <a:pt x="39" y="14"/>
                  </a:cubicBezTo>
                  <a:cubicBezTo>
                    <a:pt x="36" y="11"/>
                    <a:pt x="32" y="10"/>
                    <a:pt x="27" y="10"/>
                  </a:cubicBezTo>
                  <a:cubicBezTo>
                    <a:pt x="23" y="10"/>
                    <a:pt x="19" y="11"/>
                    <a:pt x="16" y="14"/>
                  </a:cubicBezTo>
                  <a:cubicBezTo>
                    <a:pt x="13" y="17"/>
                    <a:pt x="11" y="22"/>
                    <a:pt x="11"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grpSp>
        <p:nvGrpSpPr>
          <p:cNvPr id="100" name="Groep 99" hidden="1">
            <a:extLst>
              <a:ext uri="{FF2B5EF4-FFF2-40B4-BE49-F238E27FC236}">
                <a16:creationId xmlns:a16="http://schemas.microsoft.com/office/drawing/2014/main" id="{8D51CB8F-7CA4-4C72-8C4B-C762EE70AF34}"/>
              </a:ext>
            </a:extLst>
          </p:cNvPr>
          <p:cNvGrpSpPr/>
          <p:nvPr userDrawn="1"/>
        </p:nvGrpSpPr>
        <p:grpSpPr>
          <a:xfrm>
            <a:off x="-1516174" y="-4298875"/>
            <a:ext cx="13706774" cy="13516304"/>
            <a:chOff x="-1516174" y="-4298875"/>
            <a:chExt cx="13706774" cy="13516304"/>
          </a:xfrm>
        </p:grpSpPr>
        <p:grpSp>
          <p:nvGrpSpPr>
            <p:cNvPr id="97" name="Groep 96">
              <a:extLst>
                <a:ext uri="{FF2B5EF4-FFF2-40B4-BE49-F238E27FC236}">
                  <a16:creationId xmlns:a16="http://schemas.microsoft.com/office/drawing/2014/main" id="{EA4B00C9-A8AD-4163-A5F7-B0A42FD5D6D4}"/>
                </a:ext>
              </a:extLst>
            </p:cNvPr>
            <p:cNvGrpSpPr/>
            <p:nvPr userDrawn="1"/>
          </p:nvGrpSpPr>
          <p:grpSpPr>
            <a:xfrm>
              <a:off x="-1516174" y="1196417"/>
              <a:ext cx="13516304" cy="5661583"/>
              <a:chOff x="-1516174" y="1196417"/>
              <a:chExt cx="13516304" cy="5661583"/>
            </a:xfrm>
          </p:grpSpPr>
          <p:grpSp>
            <p:nvGrpSpPr>
              <p:cNvPr id="177" name="Groep 176">
                <a:extLst>
                  <a:ext uri="{FF2B5EF4-FFF2-40B4-BE49-F238E27FC236}">
                    <a16:creationId xmlns:a16="http://schemas.microsoft.com/office/drawing/2014/main" id="{DD196E50-DBFD-4579-9158-EFD0B7F9F034}"/>
                  </a:ext>
                </a:extLst>
              </p:cNvPr>
              <p:cNvGrpSpPr/>
              <p:nvPr userDrawn="1"/>
            </p:nvGrpSpPr>
            <p:grpSpPr>
              <a:xfrm rot="10800000">
                <a:off x="-1516174" y="1196417"/>
                <a:ext cx="13516304" cy="365638"/>
                <a:chOff x="-294290" y="-115608"/>
                <a:chExt cx="13516304" cy="365638"/>
              </a:xfrm>
            </p:grpSpPr>
            <p:cxnSp>
              <p:nvCxnSpPr>
                <p:cNvPr id="178" name="Rechte verbindingslijn 177">
                  <a:extLst>
                    <a:ext uri="{FF2B5EF4-FFF2-40B4-BE49-F238E27FC236}">
                      <a16:creationId xmlns:a16="http://schemas.microsoft.com/office/drawing/2014/main" id="{71F4F4C0-FC77-4DC1-B161-EFE36A7E1A5F}"/>
                    </a:ext>
                  </a:extLst>
                </p:cNvPr>
                <p:cNvCxnSpPr/>
                <p:nvPr userDrawn="1"/>
              </p:nvCxnSpPr>
              <p:spPr>
                <a:xfrm>
                  <a:off x="-294290" y="-115608"/>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79" name="Rechte verbindingslijn 178">
                  <a:extLst>
                    <a:ext uri="{FF2B5EF4-FFF2-40B4-BE49-F238E27FC236}">
                      <a16:creationId xmlns:a16="http://schemas.microsoft.com/office/drawing/2014/main" id="{A4EF68A3-64C1-4E6E-83B1-E5C8BFA02685}"/>
                    </a:ext>
                  </a:extLst>
                </p:cNvPr>
                <p:cNvCxnSpPr/>
                <p:nvPr userDrawn="1"/>
              </p:nvCxnSpPr>
              <p:spPr>
                <a:xfrm>
                  <a:off x="-294290" y="25003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80" name="Groep 179">
                <a:extLst>
                  <a:ext uri="{FF2B5EF4-FFF2-40B4-BE49-F238E27FC236}">
                    <a16:creationId xmlns:a16="http://schemas.microsoft.com/office/drawing/2014/main" id="{961AECFC-C6B9-4BF1-88D1-05D77E9F834A}"/>
                  </a:ext>
                </a:extLst>
              </p:cNvPr>
              <p:cNvGrpSpPr/>
              <p:nvPr userDrawn="1"/>
            </p:nvGrpSpPr>
            <p:grpSpPr>
              <a:xfrm rot="10800000">
                <a:off x="-1516174" y="5619242"/>
                <a:ext cx="13516304" cy="1238758"/>
                <a:chOff x="-294290" y="-115608"/>
                <a:chExt cx="13516304" cy="1238758"/>
              </a:xfrm>
            </p:grpSpPr>
            <p:cxnSp>
              <p:nvCxnSpPr>
                <p:cNvPr id="181" name="Rechte verbindingslijn 180">
                  <a:extLst>
                    <a:ext uri="{FF2B5EF4-FFF2-40B4-BE49-F238E27FC236}">
                      <a16:creationId xmlns:a16="http://schemas.microsoft.com/office/drawing/2014/main" id="{A27E4AEC-688B-4CE5-BE79-8DCBF9C35D15}"/>
                    </a:ext>
                  </a:extLst>
                </p:cNvPr>
                <p:cNvCxnSpPr/>
                <p:nvPr userDrawn="1"/>
              </p:nvCxnSpPr>
              <p:spPr>
                <a:xfrm>
                  <a:off x="-294290" y="-115608"/>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82" name="Rechte verbindingslijn 181">
                  <a:extLst>
                    <a:ext uri="{FF2B5EF4-FFF2-40B4-BE49-F238E27FC236}">
                      <a16:creationId xmlns:a16="http://schemas.microsoft.com/office/drawing/2014/main" id="{EDFF4D8C-0697-4224-8766-2DC45881FEA1}"/>
                    </a:ext>
                  </a:extLst>
                </p:cNvPr>
                <p:cNvCxnSpPr/>
                <p:nvPr userDrawn="1"/>
              </p:nvCxnSpPr>
              <p:spPr>
                <a:xfrm>
                  <a:off x="-294290" y="25003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87" name="Rechte verbindingslijn 186">
                  <a:extLst>
                    <a:ext uri="{FF2B5EF4-FFF2-40B4-BE49-F238E27FC236}">
                      <a16:creationId xmlns:a16="http://schemas.microsoft.com/office/drawing/2014/main" id="{8B5EA8F3-8E6D-4E54-B394-45C7E133801C}"/>
                    </a:ext>
                  </a:extLst>
                </p:cNvPr>
                <p:cNvCxnSpPr/>
                <p:nvPr userDrawn="1"/>
              </p:nvCxnSpPr>
              <p:spPr>
                <a:xfrm>
                  <a:off x="-294290" y="757512"/>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88" name="Rechte verbindingslijn 187">
                  <a:extLst>
                    <a:ext uri="{FF2B5EF4-FFF2-40B4-BE49-F238E27FC236}">
                      <a16:creationId xmlns:a16="http://schemas.microsoft.com/office/drawing/2014/main" id="{2006096D-3195-4317-80E7-9541E3E69900}"/>
                    </a:ext>
                  </a:extLst>
                </p:cNvPr>
                <p:cNvCxnSpPr/>
                <p:nvPr userDrawn="1"/>
              </p:nvCxnSpPr>
              <p:spPr>
                <a:xfrm>
                  <a:off x="-294290" y="112315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pSp>
        </p:grpSp>
        <p:grpSp>
          <p:nvGrpSpPr>
            <p:cNvPr id="99" name="Groep 98">
              <a:extLst>
                <a:ext uri="{FF2B5EF4-FFF2-40B4-BE49-F238E27FC236}">
                  <a16:creationId xmlns:a16="http://schemas.microsoft.com/office/drawing/2014/main" id="{8E1BE345-F964-4B0F-9BDB-4AA417102B3E}"/>
                </a:ext>
              </a:extLst>
            </p:cNvPr>
            <p:cNvGrpSpPr/>
            <p:nvPr userDrawn="1"/>
          </p:nvGrpSpPr>
          <p:grpSpPr>
            <a:xfrm>
              <a:off x="-1516174" y="0"/>
              <a:ext cx="13516304" cy="544743"/>
              <a:chOff x="-1516174" y="0"/>
              <a:chExt cx="13516304" cy="544743"/>
            </a:xfrm>
          </p:grpSpPr>
          <p:cxnSp>
            <p:nvCxnSpPr>
              <p:cNvPr id="190" name="Rechte verbindingslijn 189">
                <a:extLst>
                  <a:ext uri="{FF2B5EF4-FFF2-40B4-BE49-F238E27FC236}">
                    <a16:creationId xmlns:a16="http://schemas.microsoft.com/office/drawing/2014/main" id="{4D64296D-3900-4C2B-BA09-D6386D2972C5}"/>
                  </a:ext>
                </a:extLst>
              </p:cNvPr>
              <p:cNvCxnSpPr/>
              <p:nvPr userDrawn="1"/>
            </p:nvCxnSpPr>
            <p:spPr>
              <a:xfrm rot="10800000">
                <a:off x="-1516174" y="544743"/>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91" name="Rechte verbindingslijn 190">
                <a:extLst>
                  <a:ext uri="{FF2B5EF4-FFF2-40B4-BE49-F238E27FC236}">
                    <a16:creationId xmlns:a16="http://schemas.microsoft.com/office/drawing/2014/main" id="{43046DD8-4BAD-4A4A-A95B-74BE087E0262}"/>
                  </a:ext>
                </a:extLst>
              </p:cNvPr>
              <p:cNvCxnSpPr/>
              <p:nvPr userDrawn="1"/>
            </p:nvCxnSpPr>
            <p:spPr>
              <a:xfrm rot="10800000">
                <a:off x="-1516174" y="179105"/>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92" name="Rechte verbindingslijn 191">
                <a:extLst>
                  <a:ext uri="{FF2B5EF4-FFF2-40B4-BE49-F238E27FC236}">
                    <a16:creationId xmlns:a16="http://schemas.microsoft.com/office/drawing/2014/main" id="{BAA14B92-DC65-4EF7-9D91-71A8B17946C2}"/>
                  </a:ext>
                </a:extLst>
              </p:cNvPr>
              <p:cNvCxnSpPr/>
              <p:nvPr userDrawn="1"/>
            </p:nvCxnSpPr>
            <p:spPr>
              <a:xfrm rot="10800000">
                <a:off x="-1516174" y="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206" name="Groep 205">
              <a:extLst>
                <a:ext uri="{FF2B5EF4-FFF2-40B4-BE49-F238E27FC236}">
                  <a16:creationId xmlns:a16="http://schemas.microsoft.com/office/drawing/2014/main" id="{632E527F-DB48-4C26-BFFF-EA3CDDD01895}"/>
                </a:ext>
              </a:extLst>
            </p:cNvPr>
            <p:cNvGrpSpPr/>
            <p:nvPr userDrawn="1"/>
          </p:nvGrpSpPr>
          <p:grpSpPr>
            <a:xfrm rot="5400000">
              <a:off x="-6496762" y="2186905"/>
              <a:ext cx="13516304" cy="544743"/>
              <a:chOff x="-1516174" y="0"/>
              <a:chExt cx="13516304" cy="544743"/>
            </a:xfrm>
          </p:grpSpPr>
          <p:cxnSp>
            <p:nvCxnSpPr>
              <p:cNvPr id="207" name="Rechte verbindingslijn 206">
                <a:extLst>
                  <a:ext uri="{FF2B5EF4-FFF2-40B4-BE49-F238E27FC236}">
                    <a16:creationId xmlns:a16="http://schemas.microsoft.com/office/drawing/2014/main" id="{EFE56208-D210-4B52-B878-0C8180BFB35D}"/>
                  </a:ext>
                </a:extLst>
              </p:cNvPr>
              <p:cNvCxnSpPr/>
              <p:nvPr userDrawn="1"/>
            </p:nvCxnSpPr>
            <p:spPr>
              <a:xfrm rot="10800000">
                <a:off x="-1516174" y="544743"/>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08" name="Rechte verbindingslijn 207">
                <a:extLst>
                  <a:ext uri="{FF2B5EF4-FFF2-40B4-BE49-F238E27FC236}">
                    <a16:creationId xmlns:a16="http://schemas.microsoft.com/office/drawing/2014/main" id="{3453F529-8C97-40AA-9AF4-5BFA8643C721}"/>
                  </a:ext>
                </a:extLst>
              </p:cNvPr>
              <p:cNvCxnSpPr/>
              <p:nvPr userDrawn="1"/>
            </p:nvCxnSpPr>
            <p:spPr>
              <a:xfrm rot="10800000">
                <a:off x="-1516174" y="179105"/>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09" name="Rechte verbindingslijn 208">
                <a:extLst>
                  <a:ext uri="{FF2B5EF4-FFF2-40B4-BE49-F238E27FC236}">
                    <a16:creationId xmlns:a16="http://schemas.microsoft.com/office/drawing/2014/main" id="{EAEEC65E-1EAA-4AF6-86A9-154528DCB3F8}"/>
                  </a:ext>
                </a:extLst>
              </p:cNvPr>
              <p:cNvCxnSpPr/>
              <p:nvPr userDrawn="1"/>
            </p:nvCxnSpPr>
            <p:spPr>
              <a:xfrm rot="10800000">
                <a:off x="-1516174" y="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210" name="Groep 209">
              <a:extLst>
                <a:ext uri="{FF2B5EF4-FFF2-40B4-BE49-F238E27FC236}">
                  <a16:creationId xmlns:a16="http://schemas.microsoft.com/office/drawing/2014/main" id="{C3437C25-2836-4F47-9505-ADE6C31077BA}"/>
                </a:ext>
              </a:extLst>
            </p:cNvPr>
            <p:cNvGrpSpPr/>
            <p:nvPr userDrawn="1"/>
          </p:nvGrpSpPr>
          <p:grpSpPr>
            <a:xfrm rot="5400000">
              <a:off x="5160077" y="2186905"/>
              <a:ext cx="13516304" cy="544743"/>
              <a:chOff x="-1516174" y="0"/>
              <a:chExt cx="13516304" cy="544743"/>
            </a:xfrm>
          </p:grpSpPr>
          <p:cxnSp>
            <p:nvCxnSpPr>
              <p:cNvPr id="211" name="Rechte verbindingslijn 210">
                <a:extLst>
                  <a:ext uri="{FF2B5EF4-FFF2-40B4-BE49-F238E27FC236}">
                    <a16:creationId xmlns:a16="http://schemas.microsoft.com/office/drawing/2014/main" id="{8DCA3DD5-39FE-4757-A09B-3A8D3B796A62}"/>
                  </a:ext>
                </a:extLst>
              </p:cNvPr>
              <p:cNvCxnSpPr/>
              <p:nvPr userDrawn="1"/>
            </p:nvCxnSpPr>
            <p:spPr>
              <a:xfrm rot="10800000">
                <a:off x="-1516174" y="544743"/>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12" name="Rechte verbindingslijn 211">
                <a:extLst>
                  <a:ext uri="{FF2B5EF4-FFF2-40B4-BE49-F238E27FC236}">
                    <a16:creationId xmlns:a16="http://schemas.microsoft.com/office/drawing/2014/main" id="{2235CD36-2B33-4564-A6DB-AED6E23DC568}"/>
                  </a:ext>
                </a:extLst>
              </p:cNvPr>
              <p:cNvCxnSpPr/>
              <p:nvPr userDrawn="1"/>
            </p:nvCxnSpPr>
            <p:spPr>
              <a:xfrm rot="10800000">
                <a:off x="-1516174" y="179105"/>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13" name="Rechte verbindingslijn 212">
                <a:extLst>
                  <a:ext uri="{FF2B5EF4-FFF2-40B4-BE49-F238E27FC236}">
                    <a16:creationId xmlns:a16="http://schemas.microsoft.com/office/drawing/2014/main" id="{1B8555E4-1A64-4148-9B9E-36319E8E6EFE}"/>
                  </a:ext>
                </a:extLst>
              </p:cNvPr>
              <p:cNvCxnSpPr/>
              <p:nvPr userDrawn="1"/>
            </p:nvCxnSpPr>
            <p:spPr>
              <a:xfrm rot="10800000">
                <a:off x="-1516174" y="0"/>
                <a:ext cx="1351630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360898865"/>
      </p:ext>
    </p:extLst>
  </p:cSld>
  <p:clrMap bg1="lt1" tx1="dk1" bg2="lt2" tx2="dk2" accent1="accent1" accent2="accent2" accent3="accent3" accent4="accent4" accent5="accent5" accent6="accent6" hlink="hlink" folHlink="folHlink"/>
  <p:sldLayoutIdLst>
    <p:sldLayoutId id="2147483657" r:id="rId1"/>
  </p:sldLayoutIdLst>
  <p:hf hdr="0" ftr="0" dt="0"/>
  <p:txStyles>
    <p:titleStyle>
      <a:lvl1pPr algn="l" defTabSz="914400" rtl="0" eaLnBrk="1" latinLnBrk="0" hangingPunct="1">
        <a:lnSpc>
          <a:spcPct val="90000"/>
        </a:lnSpc>
        <a:spcBef>
          <a:spcPct val="0"/>
        </a:spcBef>
        <a:buNone/>
        <a:tabLst>
          <a:tab pos="1255713" algn="l"/>
        </a:tabLst>
        <a:defRPr sz="2400" b="0" kern="1200" cap="none" baseline="0">
          <a:solidFill>
            <a:schemeClr val="accent1"/>
          </a:solidFill>
          <a:latin typeface="+mj-lt"/>
          <a:ea typeface="+mj-ea"/>
          <a:cs typeface="+mj-cs"/>
        </a:defRPr>
      </a:lvl1pPr>
    </p:titleStyle>
    <p:bodyStyle>
      <a:lvl1pPr marL="263525" indent="-263525" algn="l" defTabSz="719138" rtl="0" eaLnBrk="1" latinLnBrk="0" hangingPunct="1">
        <a:lnSpc>
          <a:spcPct val="90000"/>
        </a:lnSpc>
        <a:spcBef>
          <a:spcPts val="0"/>
        </a:spcBef>
        <a:spcAft>
          <a:spcPts val="1200"/>
        </a:spcAft>
        <a:buClr>
          <a:schemeClr val="accent2"/>
        </a:buClr>
        <a:buSzPct val="100000"/>
        <a:buFontTx/>
        <a:buBlip>
          <a:blip r:embed="rId3"/>
        </a:buBlip>
        <a:defRPr sz="1600" kern="1200">
          <a:solidFill>
            <a:schemeClr val="accent4"/>
          </a:solidFill>
          <a:latin typeface="+mn-lt"/>
          <a:ea typeface="+mn-ea"/>
          <a:cs typeface="+mn-cs"/>
        </a:defRPr>
      </a:lvl1pPr>
      <a:lvl2pPr marL="533400" indent="-269875" algn="l" defTabSz="719138" rtl="0" eaLnBrk="1" latinLnBrk="0" hangingPunct="1">
        <a:lnSpc>
          <a:spcPct val="90000"/>
        </a:lnSpc>
        <a:spcBef>
          <a:spcPts val="0"/>
        </a:spcBef>
        <a:spcAft>
          <a:spcPts val="1200"/>
        </a:spcAft>
        <a:buClr>
          <a:schemeClr val="accent1"/>
        </a:buClr>
        <a:buSzPct val="100000"/>
        <a:buFontTx/>
        <a:buBlip>
          <a:blip r:embed="rId4"/>
        </a:buBlip>
        <a:defRPr sz="1600" i="0" kern="1200">
          <a:solidFill>
            <a:schemeClr val="accent4"/>
          </a:solidFill>
          <a:latin typeface="+mn-lt"/>
          <a:ea typeface="+mn-ea"/>
          <a:cs typeface="+mn-cs"/>
        </a:defRPr>
      </a:lvl2pPr>
      <a:lvl3pPr marL="0" indent="0" algn="l" defTabSz="719138" rtl="0" eaLnBrk="1" latinLnBrk="0" hangingPunct="1">
        <a:lnSpc>
          <a:spcPct val="90000"/>
        </a:lnSpc>
        <a:spcBef>
          <a:spcPts val="0"/>
        </a:spcBef>
        <a:spcAft>
          <a:spcPts val="1200"/>
        </a:spcAft>
        <a:buClr>
          <a:srgbClr val="0070C0"/>
        </a:buClr>
        <a:buSzPct val="85000"/>
        <a:buFont typeface="Arial" panose="020B0604020202020204" pitchFamily="34" charset="0"/>
        <a:buNone/>
        <a:defRPr sz="1600" i="0" kern="1200">
          <a:solidFill>
            <a:schemeClr val="accent4"/>
          </a:solidFill>
          <a:latin typeface="+mn-lt"/>
          <a:ea typeface="+mn-ea"/>
          <a:cs typeface="+mn-cs"/>
        </a:defRPr>
      </a:lvl3pPr>
      <a:lvl4pPr marL="0" indent="0" algn="l" defTabSz="719138" rtl="0" eaLnBrk="1" latinLnBrk="0" hangingPunct="1">
        <a:lnSpc>
          <a:spcPct val="90000"/>
        </a:lnSpc>
        <a:spcBef>
          <a:spcPts val="0"/>
        </a:spcBef>
        <a:spcAft>
          <a:spcPts val="1200"/>
        </a:spcAft>
        <a:buFont typeface="Arial" panose="020B0604020202020204" pitchFamily="34" charset="0"/>
        <a:buNone/>
        <a:defRPr sz="1800" b="0" kern="1200" cap="none" spc="30" baseline="0">
          <a:solidFill>
            <a:schemeClr val="accent2"/>
          </a:solidFill>
          <a:latin typeface="+mn-lt"/>
          <a:ea typeface="+mn-ea"/>
          <a:cs typeface="Calibri" panose="020F0502020204030204" pitchFamily="34" charset="0"/>
        </a:defRPr>
      </a:lvl4pPr>
      <a:lvl5pPr marL="263525" indent="-263525" algn="l" defTabSz="719138" rtl="0" eaLnBrk="1" latinLnBrk="0" hangingPunct="1">
        <a:lnSpc>
          <a:spcPct val="90000"/>
        </a:lnSpc>
        <a:spcBef>
          <a:spcPts val="0"/>
        </a:spcBef>
        <a:spcAft>
          <a:spcPts val="1200"/>
        </a:spcAft>
        <a:buClr>
          <a:schemeClr val="accent2"/>
        </a:buClr>
        <a:buFont typeface="+mj-lt"/>
        <a:buAutoNum type="arabicPeriod"/>
        <a:defRPr sz="1600" i="0" kern="1200">
          <a:solidFill>
            <a:schemeClr val="accent4"/>
          </a:solidFill>
          <a:latin typeface="+mn-lt"/>
          <a:ea typeface="+mn-ea"/>
          <a:cs typeface="+mn-cs"/>
        </a:defRPr>
      </a:lvl5pPr>
      <a:lvl6pPr marL="538163" indent="-274638" algn="l" defTabSz="914400" rtl="0" eaLnBrk="1" latinLnBrk="0" hangingPunct="1">
        <a:lnSpc>
          <a:spcPct val="90000"/>
        </a:lnSpc>
        <a:spcBef>
          <a:spcPts val="0"/>
        </a:spcBef>
        <a:spcAft>
          <a:spcPts val="1200"/>
        </a:spcAft>
        <a:buClr>
          <a:schemeClr val="accent1"/>
        </a:buClr>
        <a:buFont typeface="+mj-lt"/>
        <a:buAutoNum type="alphaLcPeriod"/>
        <a:defRPr sz="1600" b="0" i="0" kern="1200">
          <a:solidFill>
            <a:schemeClr val="accent4"/>
          </a:solidFill>
          <a:latin typeface="+mn-lt"/>
          <a:ea typeface="+mn-ea"/>
          <a:cs typeface="+mn-cs"/>
        </a:defRPr>
      </a:lvl6pPr>
      <a:lvl7pPr marL="266700" indent="-266700" algn="l" defTabSz="914400" rtl="0" eaLnBrk="1" latinLnBrk="0" hangingPunct="1">
        <a:lnSpc>
          <a:spcPct val="90000"/>
        </a:lnSpc>
        <a:spcBef>
          <a:spcPts val="0"/>
        </a:spcBef>
        <a:spcAft>
          <a:spcPts val="1200"/>
        </a:spcAft>
        <a:buClr>
          <a:schemeClr val="accent1"/>
        </a:buClr>
        <a:buFontTx/>
        <a:buBlip>
          <a:blip r:embed="rId4"/>
        </a:buBlip>
        <a:defRPr sz="1600" b="0" i="0" kern="1200">
          <a:solidFill>
            <a:schemeClr val="accent4"/>
          </a:solidFill>
          <a:latin typeface="+mn-lt"/>
          <a:ea typeface="+mn-ea"/>
          <a:cs typeface="+mn-cs"/>
        </a:defRPr>
      </a:lvl7pPr>
      <a:lvl8pPr marL="0" indent="0" algn="l" defTabSz="914400" rtl="0" eaLnBrk="1" latinLnBrk="0" hangingPunct="1">
        <a:lnSpc>
          <a:spcPct val="90000"/>
        </a:lnSpc>
        <a:spcBef>
          <a:spcPts val="0"/>
        </a:spcBef>
        <a:spcAft>
          <a:spcPts val="1200"/>
        </a:spcAft>
        <a:buFont typeface="Arial" panose="020B0604020202020204" pitchFamily="34" charset="0"/>
        <a:buNone/>
        <a:defRPr sz="1600" i="1" kern="1200">
          <a:solidFill>
            <a:schemeClr val="accent6"/>
          </a:solidFill>
          <a:latin typeface="+mn-lt"/>
          <a:ea typeface="+mn-ea"/>
          <a:cs typeface="+mn-cs"/>
        </a:defRPr>
      </a:lvl8pPr>
      <a:lvl9pPr marL="0" indent="0" algn="l" defTabSz="914400" rtl="0" eaLnBrk="1" latinLnBrk="0" hangingPunct="1">
        <a:lnSpc>
          <a:spcPct val="90000"/>
        </a:lnSpc>
        <a:spcBef>
          <a:spcPts val="0"/>
        </a:spcBef>
        <a:spcAft>
          <a:spcPts val="1200"/>
        </a:spcAft>
        <a:buFont typeface="Arial" panose="020B0604020202020204" pitchFamily="34" charset="0"/>
        <a:buNone/>
        <a:defRPr sz="1800" b="0" kern="1200" cap="none" baseline="0">
          <a:solidFill>
            <a:schemeClr val="accent3"/>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7">
          <p15:clr>
            <a:srgbClr val="F26B43"/>
          </p15:clr>
        </p15:guide>
        <p15:guide id="2" orient="horz" pos="776">
          <p15:clr>
            <a:srgbClr val="F26B43"/>
          </p15:clr>
        </p15:guide>
        <p15:guide id="3" orient="horz" pos="1002">
          <p15:clr>
            <a:srgbClr val="F26B43"/>
          </p15:clr>
        </p15:guide>
        <p15:guide id="5" orient="horz" pos="3543">
          <p15:clr>
            <a:srgbClr val="F26B43"/>
          </p15:clr>
        </p15:guide>
        <p15:guide id="6" pos="7333">
          <p15:clr>
            <a:srgbClr val="F26B43"/>
          </p15:clr>
        </p15:guide>
        <p15:guide id="7" orient="horz" pos="31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8F76E3-C90B-3C48-82E1-50E47E3AA90A}"/>
              </a:ext>
            </a:extLst>
          </p:cNvPr>
          <p:cNvSpPr>
            <a:spLocks noGrp="1"/>
          </p:cNvSpPr>
          <p:nvPr>
            <p:ph type="title"/>
          </p:nvPr>
        </p:nvSpPr>
        <p:spPr/>
        <p:txBody>
          <a:bodyPr/>
          <a:lstStyle/>
          <a:p>
            <a:r>
              <a:rPr lang="nl-NL" dirty="0"/>
              <a:t>Voorbereidende opdracht workshop 2 (1/2) </a:t>
            </a:r>
          </a:p>
        </p:txBody>
      </p:sp>
      <p:sp>
        <p:nvSpPr>
          <p:cNvPr id="3" name="Ondertitel 2">
            <a:extLst>
              <a:ext uri="{FF2B5EF4-FFF2-40B4-BE49-F238E27FC236}">
                <a16:creationId xmlns:a16="http://schemas.microsoft.com/office/drawing/2014/main" id="{D72588C2-AB4D-0746-96C8-6B0C0CCFAC62}"/>
              </a:ext>
            </a:extLst>
          </p:cNvPr>
          <p:cNvSpPr>
            <a:spLocks noGrp="1"/>
          </p:cNvSpPr>
          <p:nvPr>
            <p:ph type="subTitle" idx="4294967295"/>
          </p:nvPr>
        </p:nvSpPr>
        <p:spPr>
          <a:xfrm>
            <a:off x="550863" y="1132673"/>
            <a:ext cx="10529888" cy="344488"/>
          </a:xfrm>
        </p:spPr>
        <p:txBody>
          <a:bodyPr>
            <a:noAutofit/>
          </a:bodyPr>
          <a:lstStyle/>
          <a:p>
            <a:pPr marL="0" indent="0">
              <a:lnSpc>
                <a:spcPct val="100000"/>
              </a:lnSpc>
              <a:buNone/>
            </a:pPr>
            <a:r>
              <a:rPr lang="nl-NL" sz="1200" i="1" dirty="0">
                <a:solidFill>
                  <a:srgbClr val="000000"/>
                </a:solidFill>
                <a:cs typeface="Arial"/>
              </a:rPr>
              <a:t>Ter voorbereiding op workshop 2 willen we je vragen de volgende gegevens te verzamelen</a:t>
            </a:r>
          </a:p>
          <a:p>
            <a:pPr marL="0" indent="0">
              <a:lnSpc>
                <a:spcPct val="100000"/>
              </a:lnSpc>
              <a:buNone/>
            </a:pPr>
            <a:r>
              <a:rPr lang="nl-NL" sz="1100" dirty="0">
                <a:cs typeface="Arial"/>
              </a:rPr>
              <a:t>Je hoeft deze (als je dat niet wilt) niet te delen met andere deelnemers. </a:t>
            </a:r>
            <a:endParaRPr lang="nl-NL" sz="1100" dirty="0">
              <a:solidFill>
                <a:srgbClr val="000000"/>
              </a:solidFill>
              <a:cs typeface="Arial"/>
            </a:endParaRPr>
          </a:p>
          <a:p>
            <a:endParaRPr lang="nl-NL" sz="1100" i="1" dirty="0">
              <a:solidFill>
                <a:srgbClr val="000000"/>
              </a:solidFill>
              <a:cs typeface="Arial"/>
            </a:endParaRPr>
          </a:p>
        </p:txBody>
      </p:sp>
      <p:sp>
        <p:nvSpPr>
          <p:cNvPr id="5" name="Rechthoek 4">
            <a:extLst>
              <a:ext uri="{FF2B5EF4-FFF2-40B4-BE49-F238E27FC236}">
                <a16:creationId xmlns:a16="http://schemas.microsoft.com/office/drawing/2014/main" id="{4C967662-F367-7549-ACBA-671CDDD2655D}"/>
              </a:ext>
            </a:extLst>
          </p:cNvPr>
          <p:cNvSpPr/>
          <p:nvPr/>
        </p:nvSpPr>
        <p:spPr>
          <a:xfrm>
            <a:off x="554736" y="1701380"/>
            <a:ext cx="7103364" cy="457209"/>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400" b="1" dirty="0">
                <a:solidFill>
                  <a:schemeClr val="tx2"/>
                </a:solidFill>
              </a:rPr>
              <a:t>Gegevens </a:t>
            </a:r>
          </a:p>
        </p:txBody>
      </p:sp>
      <p:sp>
        <p:nvSpPr>
          <p:cNvPr id="9" name="Rechthoek 8">
            <a:extLst>
              <a:ext uri="{FF2B5EF4-FFF2-40B4-BE49-F238E27FC236}">
                <a16:creationId xmlns:a16="http://schemas.microsoft.com/office/drawing/2014/main" id="{7B3135BB-D985-9D46-9C0A-6DC0FFBF3864}"/>
              </a:ext>
            </a:extLst>
          </p:cNvPr>
          <p:cNvSpPr/>
          <p:nvPr/>
        </p:nvSpPr>
        <p:spPr>
          <a:xfrm>
            <a:off x="550863" y="2248168"/>
            <a:ext cx="7103364" cy="131235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sz="1400" dirty="0">
                <a:solidFill>
                  <a:schemeClr val="dk1"/>
                </a:solidFill>
              </a:rPr>
              <a:t>Hoeveel pedagogisch medewerkers werken er binnen jouw organisatie? </a:t>
            </a:r>
          </a:p>
          <a:p>
            <a:pPr marL="285750" lvl="0" indent="-285750">
              <a:buFont typeface="Arial" panose="020B0604020202020204" pitchFamily="34" charset="0"/>
              <a:buChar char="•"/>
            </a:pPr>
            <a:r>
              <a:rPr lang="nl-NL" sz="1400" dirty="0">
                <a:solidFill>
                  <a:schemeClr val="dk1"/>
                </a:solidFill>
              </a:rPr>
              <a:t>In totaal (in aantal </a:t>
            </a:r>
            <a:r>
              <a:rPr lang="nl-NL" sz="1400" dirty="0" err="1">
                <a:solidFill>
                  <a:schemeClr val="dk1"/>
                </a:solidFill>
              </a:rPr>
              <a:t>mdw</a:t>
            </a:r>
            <a:r>
              <a:rPr lang="nl-NL" sz="1400" dirty="0">
                <a:solidFill>
                  <a:schemeClr val="dk1"/>
                </a:solidFill>
              </a:rPr>
              <a:t> en in fte)</a:t>
            </a:r>
          </a:p>
          <a:p>
            <a:pPr marL="285750" indent="-285750">
              <a:buFont typeface="Arial" panose="020B0604020202020204" pitchFamily="34" charset="0"/>
              <a:buChar char="•"/>
            </a:pPr>
            <a:r>
              <a:rPr lang="nl-NL" sz="1400" dirty="0">
                <a:solidFill>
                  <a:schemeClr val="dk1"/>
                </a:solidFill>
              </a:rPr>
              <a:t>Binnen de BSO (in aantal </a:t>
            </a:r>
            <a:r>
              <a:rPr lang="nl-NL" sz="1400" dirty="0" err="1">
                <a:solidFill>
                  <a:schemeClr val="dk1"/>
                </a:solidFill>
              </a:rPr>
              <a:t>mdw</a:t>
            </a:r>
            <a:r>
              <a:rPr lang="nl-NL" sz="1400" dirty="0">
                <a:solidFill>
                  <a:schemeClr val="dk1"/>
                </a:solidFill>
              </a:rPr>
              <a:t> en in fte)</a:t>
            </a:r>
          </a:p>
          <a:p>
            <a:pPr marL="285750" indent="-285750">
              <a:buFont typeface="Arial" panose="020B0604020202020204" pitchFamily="34" charset="0"/>
              <a:buChar char="•"/>
            </a:pPr>
            <a:r>
              <a:rPr lang="nl-NL" sz="1400" dirty="0">
                <a:solidFill>
                  <a:schemeClr val="dk1"/>
                </a:solidFill>
              </a:rPr>
              <a:t>Binnen het KDV (in aantal </a:t>
            </a:r>
            <a:r>
              <a:rPr lang="nl-NL" sz="1400" dirty="0" err="1">
                <a:solidFill>
                  <a:schemeClr val="dk1"/>
                </a:solidFill>
              </a:rPr>
              <a:t>mdw</a:t>
            </a:r>
            <a:r>
              <a:rPr lang="nl-NL" sz="1400" dirty="0">
                <a:solidFill>
                  <a:schemeClr val="dk1"/>
                </a:solidFill>
              </a:rPr>
              <a:t> en in fte)</a:t>
            </a:r>
          </a:p>
        </p:txBody>
      </p:sp>
      <p:sp>
        <p:nvSpPr>
          <p:cNvPr id="10" name="Rechthoek 9">
            <a:extLst>
              <a:ext uri="{FF2B5EF4-FFF2-40B4-BE49-F238E27FC236}">
                <a16:creationId xmlns:a16="http://schemas.microsoft.com/office/drawing/2014/main" id="{131747B6-6D56-894E-A97F-898592E3D2E5}"/>
              </a:ext>
            </a:extLst>
          </p:cNvPr>
          <p:cNvSpPr/>
          <p:nvPr/>
        </p:nvSpPr>
        <p:spPr>
          <a:xfrm>
            <a:off x="550863" y="3650758"/>
            <a:ext cx="7103364" cy="924061"/>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lvl="0"/>
            <a:r>
              <a:rPr lang="nl-NL" sz="1400" dirty="0">
                <a:solidFill>
                  <a:schemeClr val="tx1"/>
                </a:solidFill>
              </a:rPr>
              <a:t>Hoe groot zijn </a:t>
            </a:r>
            <a:r>
              <a:rPr lang="nl-NL" sz="1400" dirty="0">
                <a:solidFill>
                  <a:schemeClr val="tx1"/>
                </a:solidFill>
                <a:cs typeface="Arial"/>
              </a:rPr>
              <a:t>de huidige personeelstekorten binnen jouw organisatie? </a:t>
            </a:r>
            <a:endParaRPr lang="en-US" sz="1400" dirty="0">
              <a:solidFill>
                <a:schemeClr val="tx1"/>
              </a:solidFill>
            </a:endParaRPr>
          </a:p>
          <a:p>
            <a:pPr marL="285750" lvl="0" indent="-285750">
              <a:buFont typeface="Arial" panose="020B0604020202020204" pitchFamily="34" charset="0"/>
              <a:buChar char="•"/>
            </a:pPr>
            <a:r>
              <a:rPr lang="nl-NL" sz="1400" dirty="0">
                <a:solidFill>
                  <a:schemeClr val="tx1"/>
                </a:solidFill>
                <a:cs typeface="Arial"/>
              </a:rPr>
              <a:t>Aantal uitstaande vacatures (binnen de KDV en BSO)</a:t>
            </a:r>
            <a:endParaRPr lang="nl-NL" sz="1400" dirty="0">
              <a:solidFill>
                <a:schemeClr val="tx1"/>
              </a:solidFill>
            </a:endParaRPr>
          </a:p>
          <a:p>
            <a:pPr marL="285750" lvl="0" indent="-285750">
              <a:buFont typeface="Arial" panose="020B0604020202020204" pitchFamily="34" charset="0"/>
              <a:buChar char="•"/>
            </a:pPr>
            <a:r>
              <a:rPr lang="nl-NL" sz="1400" dirty="0">
                <a:solidFill>
                  <a:schemeClr val="tx1"/>
                </a:solidFill>
                <a:cs typeface="Arial"/>
              </a:rPr>
              <a:t>Aantal fte dat wordt ingevuld door PNIL (binnen de KDV en BSO)</a:t>
            </a:r>
            <a:endParaRPr lang="nl-NL" sz="1400" dirty="0">
              <a:solidFill>
                <a:schemeClr val="tx1"/>
              </a:solidFill>
            </a:endParaRPr>
          </a:p>
          <a:p>
            <a:pPr marL="285750" indent="-285750">
              <a:buFont typeface="Arial" panose="020B0604020202020204" pitchFamily="34" charset="0"/>
              <a:buChar char="•"/>
            </a:pPr>
            <a:r>
              <a:rPr lang="nl-NL" sz="1400" dirty="0">
                <a:solidFill>
                  <a:schemeClr val="tx1"/>
                </a:solidFill>
                <a:cs typeface="Arial"/>
              </a:rPr>
              <a:t>Eventuele 'verborgen tekorten', die nu op andere manier worden ingevuld? </a:t>
            </a:r>
            <a:endParaRPr lang="nl-NL" sz="1400" dirty="0">
              <a:solidFill>
                <a:schemeClr val="tx1"/>
              </a:solidFill>
            </a:endParaRPr>
          </a:p>
        </p:txBody>
      </p:sp>
      <p:sp>
        <p:nvSpPr>
          <p:cNvPr id="11" name="Rechthoek 10">
            <a:extLst>
              <a:ext uri="{FF2B5EF4-FFF2-40B4-BE49-F238E27FC236}">
                <a16:creationId xmlns:a16="http://schemas.microsoft.com/office/drawing/2014/main" id="{8CB166D9-547D-EE49-AACC-7D9E2706D5B3}"/>
              </a:ext>
            </a:extLst>
          </p:cNvPr>
          <p:cNvSpPr/>
          <p:nvPr/>
        </p:nvSpPr>
        <p:spPr>
          <a:xfrm>
            <a:off x="554736" y="4669303"/>
            <a:ext cx="7103364" cy="68427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sz="1400" dirty="0">
                <a:solidFill>
                  <a:schemeClr val="tx1"/>
                </a:solidFill>
                <a:cs typeface="Arial"/>
              </a:rPr>
              <a:t>Hoeveel % van de totale personeelskosten binnen jouw organisatie zijn uitgaven voor personeel niet in loondienst (PNIL)?</a:t>
            </a:r>
          </a:p>
        </p:txBody>
      </p:sp>
      <p:sp>
        <p:nvSpPr>
          <p:cNvPr id="12" name="Rechthoek 39">
            <a:extLst>
              <a:ext uri="{FF2B5EF4-FFF2-40B4-BE49-F238E27FC236}">
                <a16:creationId xmlns:a16="http://schemas.microsoft.com/office/drawing/2014/main" id="{BCA96A43-CA7C-A248-AF4B-F1C757BC2E85}"/>
              </a:ext>
            </a:extLst>
          </p:cNvPr>
          <p:cNvSpPr/>
          <p:nvPr/>
        </p:nvSpPr>
        <p:spPr>
          <a:xfrm>
            <a:off x="550863" y="5445197"/>
            <a:ext cx="7103364" cy="68427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400" dirty="0">
                <a:solidFill>
                  <a:schemeClr val="tx1"/>
                </a:solidFill>
                <a:cs typeface="Arial"/>
              </a:rPr>
              <a:t>Wat is de gemiddelde deeltijdfactor binnen jouw organisatie (of organisatieonderdeel)? </a:t>
            </a:r>
          </a:p>
        </p:txBody>
      </p:sp>
      <p:sp>
        <p:nvSpPr>
          <p:cNvPr id="15" name="Rechthoek 14">
            <a:extLst>
              <a:ext uri="{FF2B5EF4-FFF2-40B4-BE49-F238E27FC236}">
                <a16:creationId xmlns:a16="http://schemas.microsoft.com/office/drawing/2014/main" id="{9A6AB1AB-F4BF-4743-8DB8-C26A7E0B57A6}"/>
              </a:ext>
            </a:extLst>
          </p:cNvPr>
          <p:cNvSpPr/>
          <p:nvPr/>
        </p:nvSpPr>
        <p:spPr>
          <a:xfrm>
            <a:off x="7738110" y="1701380"/>
            <a:ext cx="4171950" cy="457209"/>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400" b="1">
                <a:solidFill>
                  <a:schemeClr val="tx2"/>
                </a:solidFill>
              </a:rPr>
              <a:t>Data van jouw instelling</a:t>
            </a:r>
          </a:p>
        </p:txBody>
      </p:sp>
      <p:sp>
        <p:nvSpPr>
          <p:cNvPr id="17" name="Rechthoek 16">
            <a:extLst>
              <a:ext uri="{FF2B5EF4-FFF2-40B4-BE49-F238E27FC236}">
                <a16:creationId xmlns:a16="http://schemas.microsoft.com/office/drawing/2014/main" id="{C414BDDD-EEBE-6942-BB64-D61F5A3F5CA3}"/>
              </a:ext>
            </a:extLst>
          </p:cNvPr>
          <p:cNvSpPr/>
          <p:nvPr/>
        </p:nvSpPr>
        <p:spPr>
          <a:xfrm>
            <a:off x="7734237" y="2248822"/>
            <a:ext cx="4171950" cy="1304718"/>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a:solidFill>
                <a:schemeClr val="tx2"/>
              </a:solidFill>
            </a:endParaRPr>
          </a:p>
        </p:txBody>
      </p:sp>
      <p:sp>
        <p:nvSpPr>
          <p:cNvPr id="18" name="Rechthoek 17">
            <a:extLst>
              <a:ext uri="{FF2B5EF4-FFF2-40B4-BE49-F238E27FC236}">
                <a16:creationId xmlns:a16="http://schemas.microsoft.com/office/drawing/2014/main" id="{DBD8E6EE-0582-734E-BE4E-1D1F9EC04F5F}"/>
              </a:ext>
            </a:extLst>
          </p:cNvPr>
          <p:cNvSpPr/>
          <p:nvPr/>
        </p:nvSpPr>
        <p:spPr>
          <a:xfrm>
            <a:off x="7734237" y="3650758"/>
            <a:ext cx="4171950" cy="92406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a:solidFill>
                <a:schemeClr val="tx2"/>
              </a:solidFill>
            </a:endParaRPr>
          </a:p>
        </p:txBody>
      </p:sp>
      <p:sp>
        <p:nvSpPr>
          <p:cNvPr id="19" name="Rechthoek 18">
            <a:extLst>
              <a:ext uri="{FF2B5EF4-FFF2-40B4-BE49-F238E27FC236}">
                <a16:creationId xmlns:a16="http://schemas.microsoft.com/office/drawing/2014/main" id="{A748F090-614B-1A43-BA73-87BB82EDEBF5}"/>
              </a:ext>
            </a:extLst>
          </p:cNvPr>
          <p:cNvSpPr/>
          <p:nvPr/>
        </p:nvSpPr>
        <p:spPr>
          <a:xfrm>
            <a:off x="7734237" y="4665050"/>
            <a:ext cx="4171950" cy="68427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dirty="0">
              <a:solidFill>
                <a:schemeClr val="tx2"/>
              </a:solidFill>
            </a:endParaRPr>
          </a:p>
        </p:txBody>
      </p:sp>
      <p:sp>
        <p:nvSpPr>
          <p:cNvPr id="20" name="Rechthoek 19">
            <a:extLst>
              <a:ext uri="{FF2B5EF4-FFF2-40B4-BE49-F238E27FC236}">
                <a16:creationId xmlns:a16="http://schemas.microsoft.com/office/drawing/2014/main" id="{8A66905D-7A1A-354C-A678-16AFEDADFD57}"/>
              </a:ext>
            </a:extLst>
          </p:cNvPr>
          <p:cNvSpPr/>
          <p:nvPr/>
        </p:nvSpPr>
        <p:spPr>
          <a:xfrm>
            <a:off x="7734237" y="5445197"/>
            <a:ext cx="4171950" cy="68427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a:solidFill>
                <a:schemeClr val="tx2"/>
              </a:solidFill>
            </a:endParaRPr>
          </a:p>
        </p:txBody>
      </p:sp>
      <p:pic>
        <p:nvPicPr>
          <p:cNvPr id="23" name="Afbeelding 22">
            <a:extLst>
              <a:ext uri="{FF2B5EF4-FFF2-40B4-BE49-F238E27FC236}">
                <a16:creationId xmlns:a16="http://schemas.microsoft.com/office/drawing/2014/main" id="{C938EA79-7B55-9D43-87D9-BCF16D5E485B}"/>
              </a:ext>
            </a:extLst>
          </p:cNvPr>
          <p:cNvPicPr>
            <a:picLocks noChangeAspect="1"/>
          </p:cNvPicPr>
          <p:nvPr/>
        </p:nvPicPr>
        <p:blipFill rotWithShape="1">
          <a:blip r:embed="rId3"/>
          <a:srcRect t="13875" r="6848"/>
          <a:stretch/>
        </p:blipFill>
        <p:spPr>
          <a:xfrm>
            <a:off x="11064687" y="257139"/>
            <a:ext cx="785991" cy="756000"/>
          </a:xfrm>
          <a:prstGeom prst="rect">
            <a:avLst/>
          </a:prstGeom>
        </p:spPr>
      </p:pic>
      <p:sp>
        <p:nvSpPr>
          <p:cNvPr id="4" name="Tijdelijke aanduiding voor dianummer 3">
            <a:extLst>
              <a:ext uri="{FF2B5EF4-FFF2-40B4-BE49-F238E27FC236}">
                <a16:creationId xmlns:a16="http://schemas.microsoft.com/office/drawing/2014/main" id="{47C8CD03-5C98-4728-865D-8288D96BB032}"/>
              </a:ext>
            </a:extLst>
          </p:cNvPr>
          <p:cNvSpPr txBox="1">
            <a:spLocks/>
          </p:cNvSpPr>
          <p:nvPr/>
        </p:nvSpPr>
        <p:spPr>
          <a:xfrm>
            <a:off x="11225118" y="6147547"/>
            <a:ext cx="439477" cy="378361"/>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nl-NL" sz="1200" dirty="0">
                <a:solidFill>
                  <a:prstClr val="white"/>
                </a:solidFill>
                <a:latin typeface="Myriad Pro" panose="020B0503030403020204" pitchFamily="34" charset="0"/>
              </a:rPr>
              <a:t>42</a:t>
            </a:r>
          </a:p>
        </p:txBody>
      </p:sp>
    </p:spTree>
    <p:extLst>
      <p:ext uri="{BB962C8B-B14F-4D97-AF65-F5344CB8AC3E}">
        <p14:creationId xmlns:p14="http://schemas.microsoft.com/office/powerpoint/2010/main" val="57284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8F76E3-C90B-3C48-82E1-50E47E3AA90A}"/>
              </a:ext>
            </a:extLst>
          </p:cNvPr>
          <p:cNvSpPr>
            <a:spLocks noGrp="1"/>
          </p:cNvSpPr>
          <p:nvPr>
            <p:ph type="title"/>
          </p:nvPr>
        </p:nvSpPr>
        <p:spPr/>
        <p:txBody>
          <a:bodyPr/>
          <a:lstStyle/>
          <a:p>
            <a:r>
              <a:rPr lang="nl-NL" dirty="0"/>
              <a:t>Voorbereidende opdracht workshop 2 (</a:t>
            </a:r>
            <a:r>
              <a:rPr lang="nl-NL"/>
              <a:t>2/2</a:t>
            </a:r>
            <a:r>
              <a:rPr lang="nl-NL" dirty="0"/>
              <a:t>) </a:t>
            </a:r>
          </a:p>
        </p:txBody>
      </p:sp>
      <p:sp>
        <p:nvSpPr>
          <p:cNvPr id="5" name="Rechthoek 4">
            <a:extLst>
              <a:ext uri="{FF2B5EF4-FFF2-40B4-BE49-F238E27FC236}">
                <a16:creationId xmlns:a16="http://schemas.microsoft.com/office/drawing/2014/main" id="{4C967662-F367-7549-ACBA-671CDDD2655D}"/>
              </a:ext>
            </a:extLst>
          </p:cNvPr>
          <p:cNvSpPr/>
          <p:nvPr/>
        </p:nvSpPr>
        <p:spPr>
          <a:xfrm>
            <a:off x="550863" y="1293394"/>
            <a:ext cx="7103364" cy="457209"/>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400" b="1" dirty="0">
                <a:solidFill>
                  <a:schemeClr val="tx2"/>
                </a:solidFill>
              </a:rPr>
              <a:t>Gegevens </a:t>
            </a:r>
          </a:p>
        </p:txBody>
      </p:sp>
      <p:sp>
        <p:nvSpPr>
          <p:cNvPr id="9" name="Rechthoek 8">
            <a:extLst>
              <a:ext uri="{FF2B5EF4-FFF2-40B4-BE49-F238E27FC236}">
                <a16:creationId xmlns:a16="http://schemas.microsoft.com/office/drawing/2014/main" id="{7B3135BB-D985-9D46-9C0A-6DC0FFBF3864}"/>
              </a:ext>
            </a:extLst>
          </p:cNvPr>
          <p:cNvSpPr/>
          <p:nvPr/>
        </p:nvSpPr>
        <p:spPr>
          <a:xfrm>
            <a:off x="550863" y="2926375"/>
            <a:ext cx="7103364" cy="131235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sz="1400" dirty="0">
                <a:solidFill>
                  <a:schemeClr val="dk1"/>
                </a:solidFill>
              </a:rPr>
              <a:t>Wat zijn de top drie redenen in jullie organisatie dat medewerkers vertrekken? </a:t>
            </a:r>
          </a:p>
        </p:txBody>
      </p:sp>
      <p:sp>
        <p:nvSpPr>
          <p:cNvPr id="10" name="Rechthoek 9">
            <a:extLst>
              <a:ext uri="{FF2B5EF4-FFF2-40B4-BE49-F238E27FC236}">
                <a16:creationId xmlns:a16="http://schemas.microsoft.com/office/drawing/2014/main" id="{131747B6-6D56-894E-A97F-898592E3D2E5}"/>
              </a:ext>
            </a:extLst>
          </p:cNvPr>
          <p:cNvSpPr/>
          <p:nvPr/>
        </p:nvSpPr>
        <p:spPr>
          <a:xfrm>
            <a:off x="550863" y="4316716"/>
            <a:ext cx="7103364" cy="736356"/>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r>
              <a:rPr lang="nl-NL" sz="1400" dirty="0">
                <a:solidFill>
                  <a:schemeClr val="tx1"/>
                </a:solidFill>
              </a:rPr>
              <a:t>Zien jullie verschillen tussen verschillende leeftijdsgroepen wat betreft redenen van vertrek?</a:t>
            </a:r>
          </a:p>
        </p:txBody>
      </p:sp>
      <p:sp>
        <p:nvSpPr>
          <p:cNvPr id="11" name="Rechthoek 10">
            <a:extLst>
              <a:ext uri="{FF2B5EF4-FFF2-40B4-BE49-F238E27FC236}">
                <a16:creationId xmlns:a16="http://schemas.microsoft.com/office/drawing/2014/main" id="{8CB166D9-547D-EE49-AACC-7D9E2706D5B3}"/>
              </a:ext>
            </a:extLst>
          </p:cNvPr>
          <p:cNvSpPr/>
          <p:nvPr/>
        </p:nvSpPr>
        <p:spPr>
          <a:xfrm>
            <a:off x="550863" y="5131055"/>
            <a:ext cx="7103364" cy="662867"/>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sz="1400" dirty="0">
                <a:solidFill>
                  <a:schemeClr val="tx1"/>
                </a:solidFill>
                <a:cs typeface="Arial"/>
              </a:rPr>
              <a:t>Wat is de range van het aantal medewerkers per locatie? Wat is hierbij het minimum en maximum, en wat komt het meest voor?</a:t>
            </a:r>
          </a:p>
        </p:txBody>
      </p:sp>
      <p:sp>
        <p:nvSpPr>
          <p:cNvPr id="15" name="Rechthoek 14">
            <a:extLst>
              <a:ext uri="{FF2B5EF4-FFF2-40B4-BE49-F238E27FC236}">
                <a16:creationId xmlns:a16="http://schemas.microsoft.com/office/drawing/2014/main" id="{9A6AB1AB-F4BF-4743-8DB8-C26A7E0B57A6}"/>
              </a:ext>
            </a:extLst>
          </p:cNvPr>
          <p:cNvSpPr/>
          <p:nvPr/>
        </p:nvSpPr>
        <p:spPr>
          <a:xfrm>
            <a:off x="7732301" y="1293394"/>
            <a:ext cx="4171950" cy="457209"/>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400" b="1" dirty="0">
                <a:solidFill>
                  <a:schemeClr val="tx2"/>
                </a:solidFill>
              </a:rPr>
              <a:t>Data van jouw instelling</a:t>
            </a:r>
          </a:p>
        </p:txBody>
      </p:sp>
      <p:sp>
        <p:nvSpPr>
          <p:cNvPr id="17" name="Rechthoek 16">
            <a:extLst>
              <a:ext uri="{FF2B5EF4-FFF2-40B4-BE49-F238E27FC236}">
                <a16:creationId xmlns:a16="http://schemas.microsoft.com/office/drawing/2014/main" id="{C414BDDD-EEBE-6942-BB64-D61F5A3F5CA3}"/>
              </a:ext>
            </a:extLst>
          </p:cNvPr>
          <p:cNvSpPr/>
          <p:nvPr/>
        </p:nvSpPr>
        <p:spPr>
          <a:xfrm>
            <a:off x="7732301" y="2935150"/>
            <a:ext cx="4171950" cy="1304718"/>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nl-NL" sz="1400" b="1" dirty="0">
                <a:solidFill>
                  <a:schemeClr val="tx2"/>
                </a:solidFill>
              </a:rPr>
              <a:t>…</a:t>
            </a:r>
          </a:p>
          <a:p>
            <a:pPr marL="285750" indent="-285750">
              <a:buFont typeface="Arial" panose="020B0604020202020204" pitchFamily="34" charset="0"/>
              <a:buChar char="•"/>
            </a:pPr>
            <a:endParaRPr lang="nl-NL" sz="1400" b="1" dirty="0">
              <a:solidFill>
                <a:schemeClr val="tx2"/>
              </a:solidFill>
            </a:endParaRPr>
          </a:p>
          <a:p>
            <a:pPr marL="285750" indent="-285750">
              <a:buFont typeface="Arial" panose="020B0604020202020204" pitchFamily="34" charset="0"/>
              <a:buChar char="•"/>
            </a:pPr>
            <a:r>
              <a:rPr lang="nl-NL" sz="1400" b="1" dirty="0">
                <a:solidFill>
                  <a:schemeClr val="tx2"/>
                </a:solidFill>
              </a:rPr>
              <a:t>…</a:t>
            </a:r>
          </a:p>
          <a:p>
            <a:pPr marL="285750" indent="-285750">
              <a:buFont typeface="Arial" panose="020B0604020202020204" pitchFamily="34" charset="0"/>
              <a:buChar char="•"/>
            </a:pPr>
            <a:endParaRPr lang="nl-NL" sz="1400" b="1" dirty="0">
              <a:solidFill>
                <a:schemeClr val="tx2"/>
              </a:solidFill>
            </a:endParaRPr>
          </a:p>
          <a:p>
            <a:pPr marL="285750" indent="-285750">
              <a:buFont typeface="Arial" panose="020B0604020202020204" pitchFamily="34" charset="0"/>
              <a:buChar char="•"/>
            </a:pPr>
            <a:r>
              <a:rPr lang="nl-NL" sz="1400" b="1" dirty="0">
                <a:solidFill>
                  <a:schemeClr val="tx2"/>
                </a:solidFill>
              </a:rPr>
              <a:t>…</a:t>
            </a:r>
          </a:p>
        </p:txBody>
      </p:sp>
      <p:sp>
        <p:nvSpPr>
          <p:cNvPr id="18" name="Rechthoek 17">
            <a:extLst>
              <a:ext uri="{FF2B5EF4-FFF2-40B4-BE49-F238E27FC236}">
                <a16:creationId xmlns:a16="http://schemas.microsoft.com/office/drawing/2014/main" id="{DBD8E6EE-0582-734E-BE4E-1D1F9EC04F5F}"/>
              </a:ext>
            </a:extLst>
          </p:cNvPr>
          <p:cNvSpPr/>
          <p:nvPr/>
        </p:nvSpPr>
        <p:spPr>
          <a:xfrm>
            <a:off x="7732301" y="4320777"/>
            <a:ext cx="4171950" cy="736355"/>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dirty="0">
              <a:solidFill>
                <a:schemeClr val="tx2"/>
              </a:solidFill>
            </a:endParaRPr>
          </a:p>
        </p:txBody>
      </p:sp>
      <p:sp>
        <p:nvSpPr>
          <p:cNvPr id="19" name="Rechthoek 18">
            <a:extLst>
              <a:ext uri="{FF2B5EF4-FFF2-40B4-BE49-F238E27FC236}">
                <a16:creationId xmlns:a16="http://schemas.microsoft.com/office/drawing/2014/main" id="{A748F090-614B-1A43-BA73-87BB82EDEBF5}"/>
              </a:ext>
            </a:extLst>
          </p:cNvPr>
          <p:cNvSpPr/>
          <p:nvPr/>
        </p:nvSpPr>
        <p:spPr>
          <a:xfrm>
            <a:off x="7732301" y="5138039"/>
            <a:ext cx="4171950" cy="65163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dirty="0">
              <a:solidFill>
                <a:schemeClr val="tx2"/>
              </a:solidFill>
            </a:endParaRPr>
          </a:p>
        </p:txBody>
      </p:sp>
      <p:pic>
        <p:nvPicPr>
          <p:cNvPr id="23" name="Afbeelding 22">
            <a:extLst>
              <a:ext uri="{FF2B5EF4-FFF2-40B4-BE49-F238E27FC236}">
                <a16:creationId xmlns:a16="http://schemas.microsoft.com/office/drawing/2014/main" id="{C938EA79-7B55-9D43-87D9-BCF16D5E485B}"/>
              </a:ext>
            </a:extLst>
          </p:cNvPr>
          <p:cNvPicPr>
            <a:picLocks noChangeAspect="1"/>
          </p:cNvPicPr>
          <p:nvPr/>
        </p:nvPicPr>
        <p:blipFill rotWithShape="1">
          <a:blip r:embed="rId3"/>
          <a:srcRect t="13875" r="6848"/>
          <a:stretch/>
        </p:blipFill>
        <p:spPr>
          <a:xfrm>
            <a:off x="11064687" y="257139"/>
            <a:ext cx="785991" cy="756000"/>
          </a:xfrm>
          <a:prstGeom prst="rect">
            <a:avLst/>
          </a:prstGeom>
        </p:spPr>
      </p:pic>
      <p:sp>
        <p:nvSpPr>
          <p:cNvPr id="16" name="Rechthoek 15">
            <a:extLst>
              <a:ext uri="{FF2B5EF4-FFF2-40B4-BE49-F238E27FC236}">
                <a16:creationId xmlns:a16="http://schemas.microsoft.com/office/drawing/2014/main" id="{7BCEBE80-C609-03EF-99AD-A2E3023A9449}"/>
              </a:ext>
            </a:extLst>
          </p:cNvPr>
          <p:cNvSpPr/>
          <p:nvPr/>
        </p:nvSpPr>
        <p:spPr>
          <a:xfrm>
            <a:off x="550863" y="1828587"/>
            <a:ext cx="7103364" cy="47091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400">
                <a:solidFill>
                  <a:schemeClr val="tx1"/>
                </a:solidFill>
                <a:ea typeface="+mn-lt"/>
                <a:cs typeface="+mn-lt"/>
              </a:rPr>
              <a:t>Hoe is de gemiddelde contractgrootte verdeeld over verschillende leeftijdsgroepen?</a:t>
            </a:r>
            <a:endParaRPr lang="en-US"/>
          </a:p>
        </p:txBody>
      </p:sp>
      <p:sp>
        <p:nvSpPr>
          <p:cNvPr id="24" name="Rechthoek 23">
            <a:extLst>
              <a:ext uri="{FF2B5EF4-FFF2-40B4-BE49-F238E27FC236}">
                <a16:creationId xmlns:a16="http://schemas.microsoft.com/office/drawing/2014/main" id="{785BC1D1-E4EA-AFF5-645D-E246D7700F5A}"/>
              </a:ext>
            </a:extLst>
          </p:cNvPr>
          <p:cNvSpPr/>
          <p:nvPr/>
        </p:nvSpPr>
        <p:spPr>
          <a:xfrm>
            <a:off x="550863" y="2377481"/>
            <a:ext cx="7103364" cy="47091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400" dirty="0">
                <a:solidFill>
                  <a:schemeClr val="tx1"/>
                </a:solidFill>
                <a:ea typeface="+mn-lt"/>
                <a:cs typeface="+mn-lt"/>
              </a:rPr>
              <a:t>Welk percentage medewerkers binnen jouw organisatie is volgens jou bereid tot contractuitbreiding?</a:t>
            </a:r>
            <a:endParaRPr lang="en-US" sz="1400" dirty="0">
              <a:solidFill>
                <a:schemeClr val="tx1"/>
              </a:solidFill>
              <a:ea typeface="+mn-lt"/>
              <a:cs typeface="+mn-lt"/>
            </a:endParaRPr>
          </a:p>
        </p:txBody>
      </p:sp>
      <p:sp>
        <p:nvSpPr>
          <p:cNvPr id="25" name="Rechthoek 24">
            <a:extLst>
              <a:ext uri="{FF2B5EF4-FFF2-40B4-BE49-F238E27FC236}">
                <a16:creationId xmlns:a16="http://schemas.microsoft.com/office/drawing/2014/main" id="{F751AAF0-6C35-13F9-18DC-28FF62AC1838}"/>
              </a:ext>
            </a:extLst>
          </p:cNvPr>
          <p:cNvSpPr/>
          <p:nvPr/>
        </p:nvSpPr>
        <p:spPr>
          <a:xfrm>
            <a:off x="7732301" y="1831512"/>
            <a:ext cx="4171950" cy="47091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a:solidFill>
                <a:schemeClr val="tx2"/>
              </a:solidFill>
            </a:endParaRPr>
          </a:p>
        </p:txBody>
      </p:sp>
      <p:sp>
        <p:nvSpPr>
          <p:cNvPr id="26" name="Rechthoek 25">
            <a:extLst>
              <a:ext uri="{FF2B5EF4-FFF2-40B4-BE49-F238E27FC236}">
                <a16:creationId xmlns:a16="http://schemas.microsoft.com/office/drawing/2014/main" id="{7CD30018-8BF1-BD1B-A1D2-22677C2C2CFA}"/>
              </a:ext>
            </a:extLst>
          </p:cNvPr>
          <p:cNvSpPr/>
          <p:nvPr/>
        </p:nvSpPr>
        <p:spPr>
          <a:xfrm>
            <a:off x="7732301" y="2383331"/>
            <a:ext cx="4171950" cy="47091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1400" b="1">
              <a:solidFill>
                <a:schemeClr val="tx2"/>
              </a:solidFill>
            </a:endParaRPr>
          </a:p>
        </p:txBody>
      </p:sp>
      <p:sp>
        <p:nvSpPr>
          <p:cNvPr id="4" name="Tijdelijke aanduiding voor dianummer 3">
            <a:extLst>
              <a:ext uri="{FF2B5EF4-FFF2-40B4-BE49-F238E27FC236}">
                <a16:creationId xmlns:a16="http://schemas.microsoft.com/office/drawing/2014/main" id="{C839D8C1-AA89-75D5-B88D-512837BF9CF0}"/>
              </a:ext>
            </a:extLst>
          </p:cNvPr>
          <p:cNvSpPr txBox="1">
            <a:spLocks/>
          </p:cNvSpPr>
          <p:nvPr/>
        </p:nvSpPr>
        <p:spPr>
          <a:xfrm>
            <a:off x="11225118" y="6147547"/>
            <a:ext cx="439477" cy="378361"/>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nl-NL" sz="1200" dirty="0">
                <a:solidFill>
                  <a:prstClr val="white"/>
                </a:solidFill>
                <a:latin typeface="Myriad Pro" panose="020B0503030403020204" pitchFamily="34" charset="0"/>
              </a:rPr>
              <a:t>43</a:t>
            </a:r>
          </a:p>
        </p:txBody>
      </p:sp>
    </p:spTree>
    <p:extLst>
      <p:ext uri="{BB962C8B-B14F-4D97-AF65-F5344CB8AC3E}">
        <p14:creationId xmlns:p14="http://schemas.microsoft.com/office/powerpoint/2010/main" val="234789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c44e48b3bafe6335c8658b98a8833334aa899c4"/>
</p:tagLst>
</file>

<file path=ppt/theme/theme1.xml><?xml version="1.0" encoding="utf-8"?>
<a:theme xmlns:a="http://schemas.openxmlformats.org/drawingml/2006/main" name="FCB kinderopvang werkt - template 2021">
  <a:themeElements>
    <a:clrScheme name="FCB">
      <a:dk1>
        <a:sysClr val="windowText" lastClr="000000"/>
      </a:dk1>
      <a:lt1>
        <a:sysClr val="window" lastClr="FFFFFF"/>
      </a:lt1>
      <a:dk2>
        <a:srgbClr val="262626"/>
      </a:dk2>
      <a:lt2>
        <a:srgbClr val="F2F2F2"/>
      </a:lt2>
      <a:accent1>
        <a:srgbClr val="C8DA4B"/>
      </a:accent1>
      <a:accent2>
        <a:srgbClr val="5AD1EC"/>
      </a:accent2>
      <a:accent3>
        <a:srgbClr val="1F1E71"/>
      </a:accent3>
      <a:accent4>
        <a:srgbClr val="464749"/>
      </a:accent4>
      <a:accent5>
        <a:srgbClr val="EE3835"/>
      </a:accent5>
      <a:accent6>
        <a:srgbClr val="A1A2A5"/>
      </a:accent6>
      <a:hlink>
        <a:srgbClr val="C8DA4B"/>
      </a:hlink>
      <a:folHlink>
        <a:srgbClr val="5AD1EC"/>
      </a:folHlink>
    </a:clrScheme>
    <a:fontScheme name="Aangepast 46">
      <a:majorFont>
        <a:latin typeface="Tahoma"/>
        <a:ea typeface=""/>
        <a:cs typeface=""/>
      </a:majorFont>
      <a:minorFont>
        <a:latin typeface="Tahom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144000" tIns="144000" rIns="144000" bIns="144000" rtlCol="0" anchor="ctr"/>
      <a:lstStyle>
        <a:defPPr algn="ctr">
          <a:lnSpc>
            <a:spcPct val="90000"/>
          </a:lnSpc>
          <a:spcAft>
            <a:spcPts val="1200"/>
          </a:spcAft>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PT[93]  -  Alleen-lezen" id="{73F53030-EB80-A444-BD64-3E3F9585AF68}" vid="{6BD827AF-7E9C-3440-A566-0955C5DEEB4C}"/>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B190F0B-833F-43B9-8FDD-EFC0F7B49B29}">
  <we:reference id="5b784de7-d1ba-46fc-b40c-e70ff4de9d93" version="1.0.0.3" store="\\PPTDC\Shared Folders\Documenten\Ferry\Opdrachtgevers\Slidebuilder" storeType="Filesystem"/>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444E2DB5367445BF9B33F1288AEF0E" ma:contentTypeVersion="16" ma:contentTypeDescription="Een nieuw document maken." ma:contentTypeScope="" ma:versionID="62fcd9d04a37c6a0bbc3430114603061">
  <xsd:schema xmlns:xsd="http://www.w3.org/2001/XMLSchema" xmlns:xs="http://www.w3.org/2001/XMLSchema" xmlns:p="http://schemas.microsoft.com/office/2006/metadata/properties" xmlns:ns2="26649099-3209-403d-9024-39abab0eab7c" xmlns:ns3="bd1b4416-709b-440f-8094-9d0ae34e8953" targetNamespace="http://schemas.microsoft.com/office/2006/metadata/properties" ma:root="true" ma:fieldsID="1ffb5c40057e079a59de47430768e9ca" ns2:_="" ns3:_="">
    <xsd:import namespace="26649099-3209-403d-9024-39abab0eab7c"/>
    <xsd:import namespace="bd1b4416-709b-440f-8094-9d0ae34e895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649099-3209-403d-9024-39abab0eab7c"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4363fb15-13f9-48c5-8331-5bee8708b723}" ma:internalName="TaxCatchAll" ma:showField="CatchAllData" ma:web="26649099-3209-403d-9024-39abab0eab7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d1b4416-709b-440f-8094-9d0ae34e895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3b3fc2d8-7d74-4a92-bd05-16c4264f871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d1b4416-709b-440f-8094-9d0ae34e8953">
      <Terms xmlns="http://schemas.microsoft.com/office/infopath/2007/PartnerControls"/>
    </lcf76f155ced4ddcb4097134ff3c332f>
    <TaxCatchAll xmlns="26649099-3209-403d-9024-39abab0eab7c" xsi:nil="true"/>
  </documentManagement>
</p:properties>
</file>

<file path=customXml/itemProps1.xml><?xml version="1.0" encoding="utf-8"?>
<ds:datastoreItem xmlns:ds="http://schemas.openxmlformats.org/officeDocument/2006/customXml" ds:itemID="{8E65A756-28F0-477F-850A-445D77C1C9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649099-3209-403d-9024-39abab0eab7c"/>
    <ds:schemaRef ds:uri="bd1b4416-709b-440f-8094-9d0ae34e89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1CA392-C26D-47A2-8AD6-1384925E8074}">
  <ds:schemaRefs>
    <ds:schemaRef ds:uri="http://schemas.microsoft.com/sharepoint/v3/contenttype/forms"/>
  </ds:schemaRefs>
</ds:datastoreItem>
</file>

<file path=customXml/itemProps3.xml><?xml version="1.0" encoding="utf-8"?>
<ds:datastoreItem xmlns:ds="http://schemas.openxmlformats.org/officeDocument/2006/customXml" ds:itemID="{55D4584F-2CC6-4CAF-B01D-862F6EFE56AA}">
  <ds:schemaRefs>
    <ds:schemaRef ds:uri="http://schemas.microsoft.com/office/2006/metadata/properties"/>
    <ds:schemaRef ds:uri="http://schemas.microsoft.com/office/infopath/2007/PartnerControls"/>
    <ds:schemaRef ds:uri="bd1b4416-709b-440f-8094-9d0ae34e8953"/>
    <ds:schemaRef ds:uri="26649099-3209-403d-9024-39abab0eab7c"/>
  </ds:schemaRefs>
</ds:datastoreItem>
</file>

<file path=docProps/app.xml><?xml version="1.0" encoding="utf-8"?>
<Properties xmlns="http://schemas.openxmlformats.org/officeDocument/2006/extended-properties" xmlns:vt="http://schemas.openxmlformats.org/officeDocument/2006/docPropsVTypes">
  <Template>FCB kinderopvang werkt - template 2021</Template>
  <TotalTime>4</TotalTime>
  <Words>378</Words>
  <Application>Microsoft Office PowerPoint</Application>
  <PresentationFormat>Breedbeeld</PresentationFormat>
  <Paragraphs>34</Paragraphs>
  <Slides>2</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Arial</vt:lpstr>
      <vt:lpstr>Calibri</vt:lpstr>
      <vt:lpstr>Myriad Pro</vt:lpstr>
      <vt:lpstr>Tahoma</vt:lpstr>
      <vt:lpstr>FCB kinderopvang werkt - template 2021</vt:lpstr>
      <vt:lpstr>Voorbereidende opdracht workshop 2 (1/2) </vt:lpstr>
      <vt:lpstr>Voorbereidende opdracht workshop 2 (2/2)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Voorbereidende opdracht workshop 2 (1/2)</dc:title>
  <dc:creator>Pien van der Pol</dc:creator>
  <cp:lastModifiedBy>Saskia van Munster</cp:lastModifiedBy>
  <cp:revision>2</cp:revision>
  <dcterms:created xsi:type="dcterms:W3CDTF">2022-12-19T13:54:06Z</dcterms:created>
  <dcterms:modified xsi:type="dcterms:W3CDTF">2022-12-19T15:51:43Z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0x010100F4444E2DB5367445BF9B33F1288AEF0E</vt:lpwstr>
  </property>
</Properties>
</file>